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91" r:id="rId9"/>
    <p:sldId id="292" r:id="rId10"/>
    <p:sldId id="293" r:id="rId11"/>
    <p:sldId id="263" r:id="rId12"/>
    <p:sldId id="264" r:id="rId13"/>
    <p:sldId id="265" r:id="rId14"/>
    <p:sldId id="266" r:id="rId15"/>
    <p:sldId id="294"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6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564E3E-2A94-F446-BE18-169AFFBCC3DC}" type="datetimeFigureOut">
              <a:rPr lang="en-US" smtClean="0"/>
              <a:t>9/24/18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A3DE6D-BE57-AA4F-8F21-28DBE0096C4D}" type="slidenum">
              <a:rPr lang="en-US" smtClean="0"/>
              <a:t>‹#›</a:t>
            </a:fld>
            <a:endParaRPr lang="en-US"/>
          </a:p>
        </p:txBody>
      </p:sp>
    </p:spTree>
    <p:extLst>
      <p:ext uri="{BB962C8B-B14F-4D97-AF65-F5344CB8AC3E}">
        <p14:creationId xmlns:p14="http://schemas.microsoft.com/office/powerpoint/2010/main" val="4138731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9BE148-FECF-5342-B2A2-A82DE1FFF6D5}" type="datetimeFigureOut">
              <a:rPr lang="en-US" smtClean="0"/>
              <a:t>9/24/18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FEA05-FFD8-2C4D-A71D-D3B4205A2EE4}" type="slidenum">
              <a:rPr lang="en-US" smtClean="0"/>
              <a:t>‹#›</a:t>
            </a:fld>
            <a:endParaRPr lang="en-US"/>
          </a:p>
        </p:txBody>
      </p:sp>
    </p:spTree>
    <p:extLst>
      <p:ext uri="{BB962C8B-B14F-4D97-AF65-F5344CB8AC3E}">
        <p14:creationId xmlns:p14="http://schemas.microsoft.com/office/powerpoint/2010/main" val="36029069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a:t>
            </a:r>
            <a:r>
              <a:rPr lang="en-US" dirty="0" err="1" smtClean="0"/>
              <a:t>watch?v</a:t>
            </a:r>
            <a:r>
              <a:rPr lang="en-US" dirty="0" smtClean="0"/>
              <a:t>=n6FJJ29k8uc</a:t>
            </a:r>
            <a:endParaRPr lang="en-US" dirty="0"/>
          </a:p>
        </p:txBody>
      </p:sp>
      <p:sp>
        <p:nvSpPr>
          <p:cNvPr id="4" name="Slide Number Placeholder 3"/>
          <p:cNvSpPr>
            <a:spLocks noGrp="1"/>
          </p:cNvSpPr>
          <p:nvPr>
            <p:ph type="sldNum" sz="quarter" idx="10"/>
          </p:nvPr>
        </p:nvSpPr>
        <p:spPr/>
        <p:txBody>
          <a:bodyPr/>
          <a:lstStyle/>
          <a:p>
            <a:fld id="{9FFFEA05-FFD8-2C4D-A71D-D3B4205A2EE4}" type="slidenum">
              <a:rPr lang="en-US" smtClean="0"/>
              <a:t>4</a:t>
            </a:fld>
            <a:endParaRPr lang="en-US"/>
          </a:p>
        </p:txBody>
      </p:sp>
    </p:spTree>
    <p:extLst>
      <p:ext uri="{BB962C8B-B14F-4D97-AF65-F5344CB8AC3E}">
        <p14:creationId xmlns:p14="http://schemas.microsoft.com/office/powerpoint/2010/main" val="223290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FFEA05-FFD8-2C4D-A71D-D3B4205A2EE4}" type="slidenum">
              <a:rPr lang="en-US" smtClean="0"/>
              <a:t>5</a:t>
            </a:fld>
            <a:endParaRPr lang="en-US"/>
          </a:p>
        </p:txBody>
      </p:sp>
    </p:spTree>
    <p:extLst>
      <p:ext uri="{BB962C8B-B14F-4D97-AF65-F5344CB8AC3E}">
        <p14:creationId xmlns:p14="http://schemas.microsoft.com/office/powerpoint/2010/main" val="137205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eridirect.com</a:t>
            </a:r>
            <a:r>
              <a:rPr lang="en-US" dirty="0" smtClean="0"/>
              <a:t>/blog/2015/07/its-2015-which-states-have-e-waste-legislation</a:t>
            </a:r>
            <a:r>
              <a:rPr lang="en-US" dirty="0" smtClean="0"/>
              <a:t>/</a:t>
            </a:r>
          </a:p>
          <a:p>
            <a:r>
              <a:rPr lang="en-US" dirty="0" smtClean="0"/>
              <a:t>http://</a:t>
            </a:r>
            <a:r>
              <a:rPr lang="en-US" dirty="0" err="1" smtClean="0"/>
              <a:t>www.basel.int</a:t>
            </a:r>
            <a:r>
              <a:rPr lang="en-US" dirty="0" smtClean="0"/>
              <a:t>/</a:t>
            </a:r>
            <a:r>
              <a:rPr lang="en-US" dirty="0" err="1" smtClean="0"/>
              <a:t>TheConvention</a:t>
            </a:r>
            <a:r>
              <a:rPr lang="en-US" dirty="0" smtClean="0"/>
              <a:t>/Overview/History/Overview/</a:t>
            </a:r>
            <a:r>
              <a:rPr lang="en-US" dirty="0" err="1" smtClean="0"/>
              <a:t>tabid</a:t>
            </a:r>
            <a:r>
              <a:rPr lang="en-US" dirty="0" smtClean="0"/>
              <a:t>/3405/</a:t>
            </a:r>
            <a:r>
              <a:rPr lang="en-US" dirty="0" err="1" smtClean="0"/>
              <a:t>Default.aspx</a:t>
            </a:r>
            <a:endParaRPr lang="en-US" dirty="0"/>
          </a:p>
        </p:txBody>
      </p:sp>
      <p:sp>
        <p:nvSpPr>
          <p:cNvPr id="4" name="Slide Number Placeholder 3"/>
          <p:cNvSpPr>
            <a:spLocks noGrp="1"/>
          </p:cNvSpPr>
          <p:nvPr>
            <p:ph type="sldNum" sz="quarter" idx="10"/>
          </p:nvPr>
        </p:nvSpPr>
        <p:spPr/>
        <p:txBody>
          <a:bodyPr/>
          <a:lstStyle/>
          <a:p>
            <a:fld id="{9FFFEA05-FFD8-2C4D-A71D-D3B4205A2EE4}" type="slidenum">
              <a:rPr lang="en-US" smtClean="0"/>
              <a:t>6</a:t>
            </a:fld>
            <a:endParaRPr lang="en-US"/>
          </a:p>
        </p:txBody>
      </p:sp>
    </p:spTree>
    <p:extLst>
      <p:ext uri="{BB962C8B-B14F-4D97-AF65-F5344CB8AC3E}">
        <p14:creationId xmlns:p14="http://schemas.microsoft.com/office/powerpoint/2010/main" val="92795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EAE5F-1CAD-BD48-8397-18BD4F51A340}" type="slidenum">
              <a:rPr lang="en-US" smtClean="0"/>
              <a:t>25</a:t>
            </a:fld>
            <a:endParaRPr lang="en-US"/>
          </a:p>
        </p:txBody>
      </p:sp>
    </p:spTree>
    <p:extLst>
      <p:ext uri="{BB962C8B-B14F-4D97-AF65-F5344CB8AC3E}">
        <p14:creationId xmlns:p14="http://schemas.microsoft.com/office/powerpoint/2010/main" val="114718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8FDDF-9306-394A-84ED-EF831379EADD}" type="slidenum">
              <a:rPr lang="en-US" smtClean="0"/>
              <a:t>31</a:t>
            </a:fld>
            <a:endParaRPr lang="en-US"/>
          </a:p>
        </p:txBody>
      </p:sp>
    </p:spTree>
    <p:extLst>
      <p:ext uri="{BB962C8B-B14F-4D97-AF65-F5344CB8AC3E}">
        <p14:creationId xmlns:p14="http://schemas.microsoft.com/office/powerpoint/2010/main" val="203568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BC960-4650-6E42-8174-02660698CCFE}" type="datetime1">
              <a:rPr lang="en-US" smtClean="0"/>
              <a:t>9/24/18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98707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C78E9F-676A-E440-9E1B-34B779151BF6}" type="datetime1">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02394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29D40-EF48-8643-A041-CC9B99023B06}" type="datetime1">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90966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2FB09-8414-6946-953C-60A63C1A865E}" type="datetime1">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04298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C53EC-29C2-1941-A347-6BDC46F24F39}" type="datetime1">
              <a:rPr lang="en-US" smtClean="0"/>
              <a:t>9/24/18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40912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CBC031-E43C-EA49-B416-0F5EB8AC56CD}" type="datetime1">
              <a:rPr lang="en-US" smtClean="0"/>
              <a:t>9/24/18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27919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ABBF55-057A-A745-9998-A948D53DAC26}" type="datetime1">
              <a:rPr lang="en-US" smtClean="0"/>
              <a:t>9/24/18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117528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8F41D-8955-A94E-BFD2-5550E119AFF2}" type="datetime1">
              <a:rPr lang="en-US" smtClean="0"/>
              <a:t>9/24/18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66409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09E32-B304-B84D-8640-B6882953C306}" type="datetime1">
              <a:rPr lang="en-US" smtClean="0"/>
              <a:t>9/24/18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03896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71F82-9F54-5142-B923-03A1898B9D5C}" type="datetime1">
              <a:rPr lang="en-US" smtClean="0"/>
              <a:t>9/24/18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16501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A0D04-ABDB-3343-AF3D-02CFF5CA3914}" type="datetime1">
              <a:rPr lang="en-US" smtClean="0"/>
              <a:t>9/24/18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8536526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10E14-98CB-164C-88A8-CEEB4D6663C1}" type="datetime1">
              <a:rPr lang="en-US" smtClean="0"/>
              <a:t>9/24/18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19571335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s://youtu.be/DIpTXQl7qT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zerowastenerd.com/homemade-dry-shampo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dE58-uOdp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hyperlink" Target="http://wedocs.unep.org/bitstream/handle/20.500.11822/17932/Microplastic_pollution_in_the_surface_waters_o.pdf?sequence=1&amp;isAllowed=y" TargetMode="External"/><Relationship Id="rId4" Type="http://schemas.openxmlformats.org/officeDocument/2006/relationships/hyperlink" Target="http://home.fredonia.edu/sites/default/files/section/earth/PDF/High-levels%20of%20microplastic%20pollution%20in%20a%20large,%20remote,%20mountain%20lake.pdf" TargetMode="External"/><Relationship Id="rId5" Type="http://schemas.openxmlformats.org/officeDocument/2006/relationships/hyperlink" Target="https://heinonline.org/hol-cgi-bin/get_pdf.cgi?handle=hein.journals/frdint39&amp;section=29&amp;casa_token=ymmuCQr_5VsAAAAA:R95bTp98eoOv2Aun-GXMTeGrQhSpobBkCJndA8EPBcRdk5Z76OOLv53WpgcU_kvQkBLdmeJR5g" TargetMode="External"/><Relationship Id="rId6" Type="http://schemas.openxmlformats.org/officeDocument/2006/relationships/hyperlink" Target="http://archimer.ifremer.fr/doc/00279/39057/37621.pdf" TargetMode="External"/><Relationship Id="rId7" Type="http://schemas.openxmlformats.org/officeDocument/2006/relationships/hyperlink" Target="https://www.researchgate.net/profile/Shini_Sruthy/publication/312222906_Microplastic_pollution_in_Vembanad_Lake_Kerala_India_The_first_report_of_microplastics_in_lake_and_estuarine_sediments_in_India/links/5af164e1aca272bf4255b7ca/Microplastic-pollution-in-Vembanad-Lake-Kerala-India-The-first-report-of-microplastics-in-lake-and-estuarine-sediments-in-India.pdf" TargetMode="External"/><Relationship Id="rId1" Type="http://schemas.openxmlformats.org/officeDocument/2006/relationships/slideLayout" Target="../slideLayouts/slideLayout2.xml"/><Relationship Id="rId2" Type="http://schemas.openxmlformats.org/officeDocument/2006/relationships/hyperlink" Target="https://pubs.acs.org/doi/full/10.1021/acs.est.6b02917"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andfonline.com/doi/full/10.1080/09644016.2018.1449090?casa_token=BVL7PLRvfkEAAAAA:VJJhPBWyyk1UO7mHkflU63yUoEVnB7QBiL_GEIgRJuwcy8eMI2ncXRwdR3b7tTJ0_oW1pCtcgv0Z"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FJ36Gt6Rn0k" TargetMode="Externa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JkQp_uNC6m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ZegpDbhG9AY"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rsonalcarecouncil.org/newsroom/personalcareindustry-addresses-plastic-pollution" TargetMode="External"/><Relationship Id="rId3" Type="http://schemas.openxmlformats.org/officeDocument/2006/relationships/hyperlink" Target="https://www.tandfonline.com/doi/full/10.1080/09644016.2018.1449090?casa_token=BVL7PLRvfkEAAAAA:VJJhPBWyyk1UO7mHkflU63yUoEVnB7QBiL_GEIgRJuwcy8eMI2ncXRwdR3b7tTJ0_oW1pCtcgv0Z"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Sip2Ckaouyw"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qcJkQ8ZntKw"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www.youtube.com/watch?v=n6FJJ29k8u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usnews.com/news/articles/2016-04-22/the-rising-cost-of-recycling-not-exporting-electronic-waste" TargetMode="External"/><Relationship Id="rId4" Type="http://schemas.openxmlformats.org/officeDocument/2006/relationships/hyperlink" Target="https://eridirect.com/blog/2015/07/its-2015-which-states-have-e-waste-legislation/" TargetMode="External"/><Relationship Id="rId5" Type="http://schemas.openxmlformats.org/officeDocument/2006/relationships/hyperlink" Target="http://www.basel.int/TheConvention/Overview/History/Overview/tabid/3405/Default.aspx"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s://www.youtube.com/watch?v=dd_ZttK3Pu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17477" y="119494"/>
            <a:ext cx="8369323" cy="1470025"/>
          </a:xfrm>
        </p:spPr>
        <p:txBody>
          <a:bodyPr>
            <a:normAutofit fontScale="90000"/>
          </a:bodyPr>
          <a:lstStyle/>
          <a:p>
            <a:r>
              <a:rPr lang="en-US" b="1" i="1" dirty="0" smtClean="0">
                <a:solidFill>
                  <a:srgbClr val="FF6600"/>
                </a:solidFill>
              </a:rPr>
              <a:t>Las Cruceans Belief &amp; Desire in Plastic World is Out of Touch with Reality</a:t>
            </a:r>
            <a:endParaRPr lang="en-US" b="1" i="1" dirty="0">
              <a:solidFill>
                <a:srgbClr val="FF6600"/>
              </a:solidFill>
            </a:endParaRPr>
          </a:p>
        </p:txBody>
      </p:sp>
      <p:sp>
        <p:nvSpPr>
          <p:cNvPr id="6" name="Subtitle 5"/>
          <p:cNvSpPr>
            <a:spLocks noGrp="1"/>
          </p:cNvSpPr>
          <p:nvPr>
            <p:ph type="subTitle" idx="1"/>
          </p:nvPr>
        </p:nvSpPr>
        <p:spPr>
          <a:xfrm>
            <a:off x="4551712" y="2048183"/>
            <a:ext cx="4283334" cy="4736217"/>
          </a:xfrm>
        </p:spPr>
        <p:txBody>
          <a:bodyPr>
            <a:normAutofit/>
          </a:bodyPr>
          <a:lstStyle/>
          <a:p>
            <a:r>
              <a:rPr lang="en-US" dirty="0" smtClean="0"/>
              <a:t>David M. Boje</a:t>
            </a:r>
          </a:p>
          <a:p>
            <a:r>
              <a:rPr lang="en-US" sz="2600" dirty="0" smtClean="0"/>
              <a:t>Regents Professor, New Mexico State University</a:t>
            </a:r>
            <a:endParaRPr lang="en-US" sz="26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a:t>
            </a:fld>
            <a:endParaRPr lang="en-US"/>
          </a:p>
        </p:txBody>
      </p:sp>
      <p:pic>
        <p:nvPicPr>
          <p:cNvPr id="8" name="Picture 7"/>
          <p:cNvPicPr>
            <a:picLocks noChangeAspect="1"/>
          </p:cNvPicPr>
          <p:nvPr/>
        </p:nvPicPr>
        <p:blipFill>
          <a:blip r:embed="rId2"/>
          <a:stretch>
            <a:fillRect/>
          </a:stretch>
        </p:blipFill>
        <p:spPr>
          <a:xfrm>
            <a:off x="122899" y="1359837"/>
            <a:ext cx="4428814" cy="5361638"/>
          </a:xfrm>
          <a:prstGeom prst="rect">
            <a:avLst/>
          </a:prstGeom>
        </p:spPr>
      </p:pic>
    </p:spTree>
    <p:extLst>
      <p:ext uri="{BB962C8B-B14F-4D97-AF65-F5344CB8AC3E}">
        <p14:creationId xmlns:p14="http://schemas.microsoft.com/office/powerpoint/2010/main" val="30791797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10</a:t>
            </a:fld>
            <a:endParaRPr lang="en-US"/>
          </a:p>
        </p:txBody>
      </p:sp>
      <p:pic>
        <p:nvPicPr>
          <p:cNvPr id="6" name="Picture 5"/>
          <p:cNvPicPr>
            <a:picLocks noChangeAspect="1"/>
          </p:cNvPicPr>
          <p:nvPr/>
        </p:nvPicPr>
        <p:blipFill>
          <a:blip r:embed="rId2"/>
          <a:stretch>
            <a:fillRect/>
          </a:stretch>
        </p:blipFill>
        <p:spPr>
          <a:xfrm>
            <a:off x="0" y="785257"/>
            <a:ext cx="8868374" cy="5936218"/>
          </a:xfrm>
          <a:prstGeom prst="rect">
            <a:avLst/>
          </a:prstGeom>
        </p:spPr>
      </p:pic>
      <p:sp>
        <p:nvSpPr>
          <p:cNvPr id="7" name="Rectangle 6"/>
          <p:cNvSpPr/>
          <p:nvPr/>
        </p:nvSpPr>
        <p:spPr>
          <a:xfrm>
            <a:off x="6352849" y="6138629"/>
            <a:ext cx="2791151" cy="707886"/>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ct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E-Waste Mishandling</a:t>
            </a:r>
          </a:p>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Plastic Waste</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itle 1"/>
          <p:cNvSpPr>
            <a:spLocks noGrp="1"/>
          </p:cNvSpPr>
          <p:nvPr>
            <p:ph type="title"/>
          </p:nvPr>
        </p:nvSpPr>
        <p:spPr>
          <a:xfrm>
            <a:off x="1" y="13230"/>
            <a:ext cx="3426105" cy="772027"/>
          </a:xfrm>
        </p:spPr>
        <p:style>
          <a:lnRef idx="1">
            <a:schemeClr val="dk1"/>
          </a:lnRef>
          <a:fillRef idx="3">
            <a:schemeClr val="dk1"/>
          </a:fillRef>
          <a:effectRef idx="2">
            <a:schemeClr val="dk1"/>
          </a:effectRef>
          <a:fontRef idx="minor">
            <a:schemeClr val="lt1"/>
          </a:fontRef>
        </p:style>
        <p:txBody>
          <a:bodyPr>
            <a:normAutofit fontScale="90000"/>
          </a:bodyPr>
          <a:lstStyle/>
          <a:p>
            <a:r>
              <a:rPr lang="en-US" sz="2000" dirty="0" smtClean="0"/>
              <a:t>Untold Living Story of UN-Healthy, UN-Happy &amp; UN-Terrific </a:t>
            </a:r>
            <a:br>
              <a:rPr lang="en-US" sz="2000" dirty="0" smtClean="0"/>
            </a:br>
            <a:r>
              <a:rPr lang="en-US" sz="2000" dirty="0" smtClean="0"/>
              <a:t>HIDDEN COSTS</a:t>
            </a:r>
            <a:endParaRPr lang="en-US" sz="2000" dirty="0"/>
          </a:p>
        </p:txBody>
      </p:sp>
    </p:spTree>
    <p:extLst>
      <p:ext uri="{BB962C8B-B14F-4D97-AF65-F5344CB8AC3E}">
        <p14:creationId xmlns:p14="http://schemas.microsoft.com/office/powerpoint/2010/main" val="11588080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6600"/>
                </a:solidFill>
              </a:rPr>
              <a:t>THE TINA </a:t>
            </a:r>
            <a:r>
              <a:rPr lang="en-US" b="1" dirty="0" smtClean="0">
                <a:solidFill>
                  <a:srgbClr val="FF6600"/>
                </a:solidFill>
              </a:rPr>
              <a:t>NARRATIVE of World of US CULTURE:</a:t>
            </a:r>
            <a:endParaRPr lang="en-US" b="1" dirty="0">
              <a:solidFill>
                <a:srgbClr val="FF6600"/>
              </a:solidFill>
            </a:endParaRPr>
          </a:p>
        </p:txBody>
      </p:sp>
      <p:sp>
        <p:nvSpPr>
          <p:cNvPr id="3" name="Content Placeholder 2"/>
          <p:cNvSpPr>
            <a:spLocks noGrp="1"/>
          </p:cNvSpPr>
          <p:nvPr>
            <p:ph idx="1"/>
          </p:nvPr>
        </p:nvSpPr>
        <p:spPr>
          <a:xfrm>
            <a:off x="457200" y="1600200"/>
            <a:ext cx="8471842" cy="4756150"/>
          </a:xfrm>
        </p:spPr>
        <p:txBody>
          <a:bodyPr>
            <a:normAutofit lnSpcReduction="10000"/>
          </a:bodyPr>
          <a:lstStyle/>
          <a:p>
            <a:pPr marL="0" indent="0">
              <a:buNone/>
            </a:pPr>
            <a:r>
              <a:rPr lang="en-US" b="1" dirty="0">
                <a:solidFill>
                  <a:srgbClr val="FF6600"/>
                </a:solidFill>
              </a:rPr>
              <a:t>“</a:t>
            </a:r>
            <a:r>
              <a:rPr lang="en-US" b="1" i="1" dirty="0">
                <a:solidFill>
                  <a:srgbClr val="FF6600"/>
                </a:solidFill>
              </a:rPr>
              <a:t>There Is No Alternative” to </a:t>
            </a:r>
            <a:r>
              <a:rPr lang="en-US" b="1" i="1" dirty="0" smtClean="0">
                <a:solidFill>
                  <a:srgbClr val="FF6600"/>
                </a:solidFill>
              </a:rPr>
              <a:t>plastic &amp; E-Waste life </a:t>
            </a:r>
            <a:r>
              <a:rPr lang="en-US" b="1" i="1" dirty="0">
                <a:solidFill>
                  <a:srgbClr val="FF6600"/>
                </a:solidFill>
              </a:rPr>
              <a:t>style </a:t>
            </a:r>
            <a:r>
              <a:rPr lang="en-US" b="1" dirty="0">
                <a:solidFill>
                  <a:srgbClr val="FF6600"/>
                </a:solidFill>
              </a:rPr>
              <a:t>(TINA NARRATIVE</a:t>
            </a:r>
            <a:r>
              <a:rPr lang="en-US" b="1" dirty="0" smtClean="0">
                <a:solidFill>
                  <a:srgbClr val="FF6600"/>
                </a:solidFill>
              </a:rPr>
              <a:t>)</a:t>
            </a:r>
          </a:p>
          <a:p>
            <a:pPr marL="0" indent="0">
              <a:buNone/>
            </a:pPr>
            <a:endParaRPr lang="en-US" b="1" dirty="0" smtClean="0">
              <a:solidFill>
                <a:srgbClr val="FF6600"/>
              </a:solidFill>
            </a:endParaRPr>
          </a:p>
          <a:p>
            <a:pPr marL="0" indent="0">
              <a:buNone/>
            </a:pPr>
            <a:r>
              <a:rPr lang="en-US" dirty="0" smtClean="0"/>
              <a:t>Has a Counternarrative: Zero Waster (&amp; Zero Plastic) are the Alternative to Plastic </a:t>
            </a:r>
            <a:r>
              <a:rPr lang="en-US" dirty="0" smtClean="0"/>
              <a:t>Addiction</a:t>
            </a:r>
          </a:p>
          <a:p>
            <a:pPr marL="0" indent="0">
              <a:buNone/>
            </a:pPr>
            <a:endParaRPr lang="en-US" dirty="0"/>
          </a:p>
          <a:p>
            <a:pPr marL="0" indent="0">
              <a:buNone/>
            </a:pPr>
            <a:r>
              <a:rPr lang="en-US" b="1" dirty="0">
                <a:solidFill>
                  <a:srgbClr val="008000"/>
                </a:solidFill>
              </a:rPr>
              <a:t>LAS </a:t>
            </a:r>
            <a:r>
              <a:rPr lang="en-US" b="1" dirty="0" smtClean="0">
                <a:solidFill>
                  <a:srgbClr val="008000"/>
                </a:solidFill>
              </a:rPr>
              <a:t>CRUCEANS have only the TINA NARRATIVE and no </a:t>
            </a:r>
            <a:r>
              <a:rPr lang="en-US" b="1" dirty="0">
                <a:solidFill>
                  <a:srgbClr val="008000"/>
                </a:solidFill>
              </a:rPr>
              <a:t>Zero Waste </a:t>
            </a:r>
            <a:r>
              <a:rPr lang="en-US" b="1" dirty="0" smtClean="0">
                <a:solidFill>
                  <a:srgbClr val="008000"/>
                </a:solidFill>
              </a:rPr>
              <a:t>Strategy, and no Zero E-waste Strategic Implementation</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11</a:t>
            </a:fld>
            <a:endParaRPr lang="en-US"/>
          </a:p>
        </p:txBody>
      </p:sp>
    </p:spTree>
    <p:extLst>
      <p:ext uri="{BB962C8B-B14F-4D97-AF65-F5344CB8AC3E}">
        <p14:creationId xmlns:p14="http://schemas.microsoft.com/office/powerpoint/2010/main" val="6748170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610"/>
            <a:ext cx="8229600" cy="820248"/>
          </a:xfrm>
        </p:spPr>
        <p:txBody>
          <a:bodyPr>
            <a:noAutofit/>
          </a:bodyPr>
          <a:lstStyle/>
          <a:p>
            <a:r>
              <a:rPr lang="en-US" sz="3200" b="1" dirty="0" smtClean="0">
                <a:solidFill>
                  <a:srgbClr val="FF0000"/>
                </a:solidFill>
              </a:rPr>
              <a:t>A-B-C-D Propositions of Las Cruceans in Plastic New Mexico</a:t>
            </a:r>
            <a:endParaRPr lang="en-US" sz="3200" b="1" dirty="0">
              <a:solidFill>
                <a:srgbClr val="FF0000"/>
              </a:solidFill>
            </a:endParaRPr>
          </a:p>
        </p:txBody>
      </p:sp>
      <p:sp>
        <p:nvSpPr>
          <p:cNvPr id="3" name="Content Placeholder 2"/>
          <p:cNvSpPr>
            <a:spLocks noGrp="1"/>
          </p:cNvSpPr>
          <p:nvPr>
            <p:ph idx="1"/>
          </p:nvPr>
        </p:nvSpPr>
        <p:spPr>
          <a:xfrm>
            <a:off x="132283" y="1098074"/>
            <a:ext cx="8902584" cy="5437450"/>
          </a:xfrm>
        </p:spPr>
        <p:txBody>
          <a:bodyPr>
            <a:normAutofit lnSpcReduction="10000"/>
          </a:bodyPr>
          <a:lstStyle/>
          <a:p>
            <a:pPr marL="0" indent="0">
              <a:buNone/>
            </a:pPr>
            <a:r>
              <a:rPr lang="en-US" sz="4000" dirty="0" smtClean="0"/>
              <a:t>PROPOSITION A = “</a:t>
            </a:r>
            <a:r>
              <a:rPr lang="en-US" sz="4000" i="1" dirty="0" smtClean="0"/>
              <a:t>Plastic is everywhere”</a:t>
            </a:r>
          </a:p>
          <a:p>
            <a:pPr marL="0" indent="0">
              <a:buNone/>
            </a:pPr>
            <a:r>
              <a:rPr lang="en-US" sz="4000" dirty="0" smtClean="0"/>
              <a:t>PROPOSITION B = </a:t>
            </a:r>
            <a:r>
              <a:rPr lang="en-US" sz="4000" i="1" dirty="0" smtClean="0"/>
              <a:t>“We cannot live without the many plastic benefits”</a:t>
            </a:r>
          </a:p>
          <a:p>
            <a:pPr marL="0" indent="0">
              <a:buNone/>
            </a:pPr>
            <a:r>
              <a:rPr lang="en-US" sz="4000" dirty="0" smtClean="0"/>
              <a:t>PROPOSITION C = “</a:t>
            </a:r>
            <a:r>
              <a:rPr lang="en-US" sz="4000" i="1" dirty="0" smtClean="0"/>
              <a:t>There Is No Alternative” to plastic life style </a:t>
            </a:r>
            <a:r>
              <a:rPr lang="en-US" sz="4000" dirty="0" smtClean="0"/>
              <a:t>(TINA NARRATIVE)</a:t>
            </a:r>
          </a:p>
          <a:p>
            <a:pPr marL="0" indent="0">
              <a:buNone/>
            </a:pPr>
            <a:r>
              <a:rPr lang="en-US" sz="4000" dirty="0" smtClean="0"/>
              <a:t>PROPOSITION D = </a:t>
            </a:r>
            <a:r>
              <a:rPr lang="en-US" sz="4000" i="1" dirty="0" smtClean="0"/>
              <a:t>“If A-B-C are True”</a:t>
            </a:r>
            <a:r>
              <a:rPr lang="en-US" sz="4000" dirty="0" smtClean="0"/>
              <a:t>, then </a:t>
            </a:r>
            <a:r>
              <a:rPr lang="en-US" sz="4000" i="1" dirty="0" smtClean="0"/>
              <a:t>“so on to infinity” </a:t>
            </a:r>
            <a:r>
              <a:rPr lang="en-US" sz="2000" dirty="0" smtClean="0"/>
              <a:t>(Deleuze, 1994 </a:t>
            </a:r>
            <a:r>
              <a:rPr lang="en-US" sz="2000" i="1" dirty="0" smtClean="0"/>
              <a:t>Logic of Sense</a:t>
            </a:r>
            <a:r>
              <a:rPr lang="en-US" sz="2000" dirty="0" smtClean="0"/>
              <a:t>: 16, italics, mine) </a:t>
            </a:r>
          </a:p>
        </p:txBody>
      </p:sp>
      <p:sp>
        <p:nvSpPr>
          <p:cNvPr id="4" name="Slide Number Placeholder 3"/>
          <p:cNvSpPr>
            <a:spLocks noGrp="1"/>
          </p:cNvSpPr>
          <p:nvPr>
            <p:ph type="sldNum" sz="quarter" idx="12"/>
          </p:nvPr>
        </p:nvSpPr>
        <p:spPr/>
        <p:txBody>
          <a:bodyPr/>
          <a:lstStyle/>
          <a:p>
            <a:fld id="{651FC063-5EA9-49AF-AFAF-D68C9E82B23B}" type="slidenum">
              <a:rPr lang="en-US" smtClean="0"/>
              <a:pPr/>
              <a:t>12</a:t>
            </a:fld>
            <a:endParaRPr lang="en-US"/>
          </a:p>
        </p:txBody>
      </p:sp>
    </p:spTree>
    <p:extLst>
      <p:ext uri="{BB962C8B-B14F-4D97-AF65-F5344CB8AC3E}">
        <p14:creationId xmlns:p14="http://schemas.microsoft.com/office/powerpoint/2010/main" val="988252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6600"/>
                </a:solidFill>
              </a:rPr>
              <a:t>SOCIOECONOMIC INNOVATION PROJECTS for Small Businesses</a:t>
            </a:r>
            <a:endParaRPr lang="en-US" dirty="0">
              <a:solidFill>
                <a:srgbClr val="FF6600"/>
              </a:solidFill>
            </a:endParaRPr>
          </a:p>
        </p:txBody>
      </p:sp>
      <p:sp>
        <p:nvSpPr>
          <p:cNvPr id="3" name="Content Placeholder 2"/>
          <p:cNvSpPr>
            <a:spLocks noGrp="1"/>
          </p:cNvSpPr>
          <p:nvPr>
            <p:ph idx="1"/>
          </p:nvPr>
        </p:nvSpPr>
        <p:spPr>
          <a:xfrm>
            <a:off x="0" y="1600200"/>
            <a:ext cx="9026222" cy="4872059"/>
          </a:xfrm>
        </p:spPr>
        <p:txBody>
          <a:bodyPr>
            <a:normAutofit fontScale="85000" lnSpcReduction="20000"/>
          </a:bodyPr>
          <a:lstStyle/>
          <a:p>
            <a:pPr marL="0" indent="0">
              <a:buNone/>
            </a:pPr>
            <a:r>
              <a:rPr lang="en-US" dirty="0" smtClean="0"/>
              <a:t>Las Cruceans </a:t>
            </a:r>
            <a:r>
              <a:rPr lang="mr-IN" dirty="0" smtClean="0"/>
              <a:t>–</a:t>
            </a:r>
            <a:r>
              <a:rPr lang="en-US" dirty="0" smtClean="0"/>
              <a:t> Let’s have Zero Waste INNOVATION PROJECTS! </a:t>
            </a:r>
          </a:p>
          <a:p>
            <a:pPr marL="0" indent="0">
              <a:buNone/>
            </a:pPr>
            <a:r>
              <a:rPr lang="en-US" dirty="0" smtClean="0"/>
              <a:t>Find amazing alternatives to Plastic</a:t>
            </a:r>
          </a:p>
          <a:p>
            <a:pPr marL="0" indent="0">
              <a:buNone/>
            </a:pPr>
            <a:r>
              <a:rPr lang="en-US" dirty="0" smtClean="0"/>
              <a:t>Diagnose the HIDDEN COSTS of Plastic Life Style</a:t>
            </a:r>
          </a:p>
          <a:p>
            <a:pPr marL="0" indent="0">
              <a:buNone/>
            </a:pPr>
            <a:r>
              <a:rPr lang="en-US" dirty="0" smtClean="0"/>
              <a:t>Reduce the PLASTIC DYSFUNCTIONS by focusing on ZERO WASTE product development</a:t>
            </a:r>
          </a:p>
          <a:p>
            <a:pPr marL="0" indent="0">
              <a:buNone/>
            </a:pPr>
            <a:r>
              <a:rPr lang="en-US" dirty="0" smtClean="0"/>
              <a:t>1</a:t>
            </a:r>
            <a:r>
              <a:rPr lang="en-US" baseline="30000" dirty="0" smtClean="0"/>
              <a:t>st</a:t>
            </a:r>
            <a:r>
              <a:rPr lang="en-US" dirty="0" smtClean="0"/>
              <a:t> begin with psycho-sociological STUDY OF THE LAS CRUCEAN, </a:t>
            </a:r>
          </a:p>
          <a:p>
            <a:pPr marL="0" indent="0">
              <a:buNone/>
            </a:pPr>
            <a:r>
              <a:rPr lang="en-US" dirty="0" smtClean="0"/>
              <a:t>2</a:t>
            </a:r>
            <a:r>
              <a:rPr lang="en-US" baseline="30000" dirty="0" smtClean="0"/>
              <a:t>nd</a:t>
            </a:r>
            <a:r>
              <a:rPr lang="en-US" dirty="0" smtClean="0"/>
              <a:t> organize DPIE (Diagnosis, Project, Implementation, Evaluation) groups horizontally (top executives) and bottom up (vertically)</a:t>
            </a:r>
          </a:p>
          <a:p>
            <a:pPr marL="0" indent="0">
              <a:buNone/>
            </a:pPr>
            <a:r>
              <a:rPr lang="en-US" dirty="0" smtClean="0"/>
              <a:t>3</a:t>
            </a:r>
            <a:r>
              <a:rPr lang="en-US" baseline="30000" dirty="0" smtClean="0"/>
              <a:t>rd</a:t>
            </a:r>
            <a:r>
              <a:rPr lang="en-US" dirty="0" smtClean="0"/>
              <a:t> Plenary Group meetings of all, every few weeks</a:t>
            </a:r>
          </a:p>
          <a:p>
            <a:pPr marL="0" indent="0">
              <a:buNone/>
            </a:pPr>
            <a:r>
              <a:rPr lang="en-US" dirty="0" smtClean="0"/>
              <a:t>4</a:t>
            </a:r>
            <a:r>
              <a:rPr lang="en-US" baseline="30000" dirty="0" smtClean="0"/>
              <a:t>th</a:t>
            </a:r>
            <a:r>
              <a:rPr lang="en-US" dirty="0" smtClean="0"/>
              <a:t> put it together in a TABLE of Financial Consequences for NEXT MIRROR EFFECT</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13</a:t>
            </a:fld>
            <a:endParaRPr lang="en-US"/>
          </a:p>
        </p:txBody>
      </p:sp>
    </p:spTree>
    <p:extLst>
      <p:ext uri="{BB962C8B-B14F-4D97-AF65-F5344CB8AC3E}">
        <p14:creationId xmlns:p14="http://schemas.microsoft.com/office/powerpoint/2010/main" val="1433906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4267200" cy="6502400"/>
          </a:xfrm>
        </p:spPr>
        <p:txBody>
          <a:bodyPr>
            <a:noAutofit/>
          </a:bodyPr>
          <a:lstStyle/>
          <a:p>
            <a:r>
              <a:rPr lang="en-US" sz="2800" dirty="0" smtClean="0"/>
              <a:t>The Chaos of Recycling in College of Business BUSINESS COMPLEX BUILDING 1</a:t>
            </a:r>
            <a:r>
              <a:rPr lang="en-US" sz="2800" baseline="30000" dirty="0" smtClean="0"/>
              <a:t>st</a:t>
            </a:r>
            <a:r>
              <a:rPr lang="en-US" sz="2800" dirty="0" smtClean="0"/>
              <a:t> floor behind stairwell where no one can get at it</a:t>
            </a:r>
            <a:br>
              <a:rPr lang="en-US" sz="2800" dirty="0" smtClean="0"/>
            </a:br>
            <a:r>
              <a:rPr lang="en-US" sz="2800" dirty="0" smtClean="0"/>
              <a:t/>
            </a:r>
            <a:br>
              <a:rPr lang="en-US" sz="2800" dirty="0" smtClean="0"/>
            </a:br>
            <a:r>
              <a:rPr lang="en-US" sz="2800" b="1" dirty="0" smtClean="0">
                <a:solidFill>
                  <a:srgbClr val="FF0000"/>
                </a:solidFill>
              </a:rPr>
              <a:t>BUT IS THE ‘REAL’ PROBLEM THE MICROPLASTIC, microbeads size of grain of sand, microfiber plastics size of hair, or the INVISIBLE nanoplastic particles? </a:t>
            </a:r>
            <a:endParaRPr lang="en-US" sz="2800" dirty="0"/>
          </a:p>
        </p:txBody>
      </p:sp>
      <p:sp>
        <p:nvSpPr>
          <p:cNvPr id="2" name="Slide Number Placeholder 1"/>
          <p:cNvSpPr>
            <a:spLocks noGrp="1"/>
          </p:cNvSpPr>
          <p:nvPr>
            <p:ph type="sldNum" sz="quarter" idx="12"/>
          </p:nvPr>
        </p:nvSpPr>
        <p:spPr/>
        <p:txBody>
          <a:bodyPr/>
          <a:lstStyle/>
          <a:p>
            <a:fld id="{651FC063-5EA9-49AF-AFAF-D68C9E82B23B}" type="slidenum">
              <a:rPr lang="en-US" smtClean="0"/>
              <a:pPr/>
              <a:t>14</a:t>
            </a:fld>
            <a:endParaRPr lang="en-US"/>
          </a:p>
        </p:txBody>
      </p:sp>
      <p:pic>
        <p:nvPicPr>
          <p:cNvPr id="3" name="Picture 2"/>
          <p:cNvPicPr>
            <a:picLocks noChangeAspect="1"/>
          </p:cNvPicPr>
          <p:nvPr/>
        </p:nvPicPr>
        <p:blipFill>
          <a:blip r:embed="rId2"/>
          <a:stretch>
            <a:fillRect/>
          </a:stretch>
        </p:blipFill>
        <p:spPr>
          <a:xfrm>
            <a:off x="4267200" y="0"/>
            <a:ext cx="4876800" cy="6502400"/>
          </a:xfrm>
          <a:prstGeom prst="rect">
            <a:avLst/>
          </a:prstGeom>
        </p:spPr>
      </p:pic>
    </p:spTree>
    <p:extLst>
      <p:ext uri="{BB962C8B-B14F-4D97-AF65-F5344CB8AC3E}">
        <p14:creationId xmlns:p14="http://schemas.microsoft.com/office/powerpoint/2010/main" val="34730181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1FC063-5EA9-49AF-AFAF-D68C9E82B23B}" type="slidenum">
              <a:rPr lang="en-US" smtClean="0"/>
              <a:pPr/>
              <a:t>15</a:t>
            </a:fld>
            <a:endParaRPr lang="en-US"/>
          </a:p>
        </p:txBody>
      </p:sp>
      <p:pic>
        <p:nvPicPr>
          <p:cNvPr id="4" name="Picture 3"/>
          <p:cNvPicPr>
            <a:picLocks noChangeAspect="1"/>
          </p:cNvPicPr>
          <p:nvPr/>
        </p:nvPicPr>
        <p:blipFill>
          <a:blip r:embed="rId2"/>
          <a:stretch>
            <a:fillRect/>
          </a:stretch>
        </p:blipFill>
        <p:spPr>
          <a:xfrm>
            <a:off x="850900" y="647700"/>
            <a:ext cx="7429500" cy="5562600"/>
          </a:xfrm>
          <a:prstGeom prst="rect">
            <a:avLst/>
          </a:prstGeom>
        </p:spPr>
      </p:pic>
    </p:spTree>
    <p:extLst>
      <p:ext uri="{BB962C8B-B14F-4D97-AF65-F5344CB8AC3E}">
        <p14:creationId xmlns:p14="http://schemas.microsoft.com/office/powerpoint/2010/main" val="1494426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7"/>
            <a:ext cx="4137586" cy="4393536"/>
          </a:xfrm>
        </p:spPr>
        <p:txBody>
          <a:bodyPr>
            <a:noAutofit/>
          </a:bodyPr>
          <a:lstStyle/>
          <a:p>
            <a:r>
              <a:rPr lang="en-US" sz="2800" b="1" dirty="0" smtClean="0">
                <a:solidFill>
                  <a:srgbClr val="FF0000"/>
                </a:solidFill>
              </a:rPr>
              <a:t>NMSU is NOT catching the invisible NANOPLASTIC, or the barely visible microfiber plastics, or the microbeads of plastic &amp; </a:t>
            </a:r>
            <a:r>
              <a:rPr lang="en-US" sz="2800" b="1" dirty="0" smtClean="0">
                <a:solidFill>
                  <a:srgbClr val="FF0000"/>
                </a:solidFill>
              </a:rPr>
              <a:t>nylon, or E-Waste </a:t>
            </a:r>
            <a:r>
              <a:rPr lang="en-US" sz="2800" b="1" dirty="0" smtClean="0">
                <a:solidFill>
                  <a:srgbClr val="FF0000"/>
                </a:solidFill>
              </a:rPr>
              <a:t>in its </a:t>
            </a:r>
            <a:r>
              <a:rPr lang="en-US" sz="2800" b="1" dirty="0" smtClean="0">
                <a:solidFill>
                  <a:srgbClr val="FF0000"/>
                </a:solidFill>
              </a:rPr>
              <a:t>recycling STRATEGIC IMPLEMENTATION</a:t>
            </a:r>
            <a:endParaRPr lang="en-US" sz="2800" b="1" dirty="0">
              <a:solidFill>
                <a:srgbClr val="FF0000"/>
              </a:solidFill>
            </a:endParaRPr>
          </a:p>
        </p:txBody>
      </p:sp>
      <p:sp>
        <p:nvSpPr>
          <p:cNvPr id="3" name="Slide Number Placeholder 2"/>
          <p:cNvSpPr>
            <a:spLocks noGrp="1"/>
          </p:cNvSpPr>
          <p:nvPr>
            <p:ph type="sldNum" sz="quarter" idx="12"/>
          </p:nvPr>
        </p:nvSpPr>
        <p:spPr/>
        <p:txBody>
          <a:bodyPr/>
          <a:lstStyle/>
          <a:p>
            <a:fld id="{651FC063-5EA9-49AF-AFAF-D68C9E82B23B}" type="slidenum">
              <a:rPr lang="en-US" smtClean="0"/>
              <a:pPr/>
              <a:t>16</a:t>
            </a:fld>
            <a:endParaRPr lang="en-US"/>
          </a:p>
        </p:txBody>
      </p:sp>
      <p:pic>
        <p:nvPicPr>
          <p:cNvPr id="4" name="Picture 3"/>
          <p:cNvPicPr>
            <a:picLocks noChangeAspect="1"/>
          </p:cNvPicPr>
          <p:nvPr/>
        </p:nvPicPr>
        <p:blipFill>
          <a:blip r:embed="rId2"/>
          <a:stretch>
            <a:fillRect/>
          </a:stretch>
        </p:blipFill>
        <p:spPr>
          <a:xfrm>
            <a:off x="4267200" y="355600"/>
            <a:ext cx="4876800" cy="6502400"/>
          </a:xfrm>
          <a:prstGeom prst="rect">
            <a:avLst/>
          </a:prstGeom>
        </p:spPr>
      </p:pic>
      <p:sp>
        <p:nvSpPr>
          <p:cNvPr id="5" name="TextBox 4"/>
          <p:cNvSpPr txBox="1"/>
          <p:nvPr/>
        </p:nvSpPr>
        <p:spPr>
          <a:xfrm>
            <a:off x="2" y="4668173"/>
            <a:ext cx="4137586" cy="1938992"/>
          </a:xfrm>
          <a:prstGeom prst="rect">
            <a:avLst/>
          </a:prstGeom>
          <a:noFill/>
        </p:spPr>
        <p:txBody>
          <a:bodyPr wrap="square" rtlCol="0">
            <a:spAutoFit/>
          </a:bodyPr>
          <a:lstStyle/>
          <a:p>
            <a:r>
              <a:rPr lang="en-US" sz="2400" b="1" dirty="0" smtClean="0"/>
              <a:t>Photo of BUSINESS COLLEGE ‘Guthrie Hall recycling station, hidden where few can find it, and no </a:t>
            </a:r>
            <a:r>
              <a:rPr lang="en-US" sz="2400" b="1" dirty="0" smtClean="0"/>
              <a:t>NANOPLACTIC and No E-Waste </a:t>
            </a:r>
            <a:r>
              <a:rPr lang="en-US" sz="2400" b="1" dirty="0" smtClean="0"/>
              <a:t>intervention here </a:t>
            </a:r>
            <a:endParaRPr lang="en-US" sz="2400" b="1" dirty="0"/>
          </a:p>
        </p:txBody>
      </p:sp>
      <p:sp>
        <p:nvSpPr>
          <p:cNvPr id="6" name="Rectangle 5"/>
          <p:cNvSpPr/>
          <p:nvPr/>
        </p:nvSpPr>
        <p:spPr>
          <a:xfrm>
            <a:off x="4267200" y="6027003"/>
            <a:ext cx="4876799" cy="830997"/>
          </a:xfrm>
          <a:prstGeom prst="rect">
            <a:avLst/>
          </a:prstGeom>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Why No E-Waste Container Anywhere at NMSU?</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156519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17</a:t>
            </a:fld>
            <a:endParaRPr lang="en-US"/>
          </a:p>
        </p:txBody>
      </p:sp>
      <p:pic>
        <p:nvPicPr>
          <p:cNvPr id="5" name="Picture 4"/>
          <p:cNvPicPr>
            <a:picLocks noChangeAspect="1"/>
          </p:cNvPicPr>
          <p:nvPr/>
        </p:nvPicPr>
        <p:blipFill>
          <a:blip r:embed="rId2"/>
          <a:stretch>
            <a:fillRect/>
          </a:stretch>
        </p:blipFill>
        <p:spPr>
          <a:xfrm>
            <a:off x="218485" y="245782"/>
            <a:ext cx="8739459" cy="6612218"/>
          </a:xfrm>
          <a:prstGeom prst="rect">
            <a:avLst/>
          </a:prstGeom>
        </p:spPr>
      </p:pic>
    </p:spTree>
    <p:extLst>
      <p:ext uri="{BB962C8B-B14F-4D97-AF65-F5344CB8AC3E}">
        <p14:creationId xmlns:p14="http://schemas.microsoft.com/office/powerpoint/2010/main" val="40355054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18</a:t>
            </a:fld>
            <a:endParaRPr lang="en-US"/>
          </a:p>
        </p:txBody>
      </p:sp>
      <p:pic>
        <p:nvPicPr>
          <p:cNvPr id="6" name="Picture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392448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610"/>
          </a:xfrm>
        </p:spPr>
        <p:txBody>
          <a:bodyPr>
            <a:normAutofit fontScale="90000"/>
          </a:bodyPr>
          <a:lstStyle/>
          <a:p>
            <a:r>
              <a:rPr lang="en-US" sz="3600" b="1" dirty="0" smtClean="0">
                <a:solidFill>
                  <a:srgbClr val="FF0000"/>
                </a:solidFill>
              </a:rPr>
              <a:t>Make your own Zero Waste Toothpaste BUSINESS IDEA</a:t>
            </a:r>
            <a:endParaRPr lang="en-US" sz="3600" b="1" dirty="0">
              <a:solidFill>
                <a:srgbClr val="FF0000"/>
              </a:solidFill>
            </a:endParaRPr>
          </a:p>
        </p:txBody>
      </p:sp>
      <p:sp>
        <p:nvSpPr>
          <p:cNvPr id="3" name="Content Placeholder 2"/>
          <p:cNvSpPr>
            <a:spLocks noGrp="1"/>
          </p:cNvSpPr>
          <p:nvPr>
            <p:ph idx="1"/>
          </p:nvPr>
        </p:nvSpPr>
        <p:spPr>
          <a:xfrm>
            <a:off x="0" y="952546"/>
            <a:ext cx="4352082" cy="5905454"/>
          </a:xfrm>
        </p:spPr>
        <p:txBody>
          <a:bodyPr>
            <a:normAutofit fontScale="92500" lnSpcReduction="20000"/>
          </a:bodyPr>
          <a:lstStyle/>
          <a:p>
            <a:pPr marL="0" indent="0">
              <a:buNone/>
            </a:pPr>
            <a:r>
              <a:rPr lang="en-US" b="1" dirty="0" smtClean="0"/>
              <a:t>Recipe</a:t>
            </a:r>
          </a:p>
          <a:p>
            <a:pPr marL="0" indent="0">
              <a:buNone/>
            </a:pPr>
            <a:r>
              <a:rPr lang="en-US" dirty="0" smtClean="0"/>
              <a:t>¼ </a:t>
            </a:r>
            <a:r>
              <a:rPr lang="en-US" dirty="0"/>
              <a:t>c</a:t>
            </a:r>
            <a:r>
              <a:rPr lang="en-US" dirty="0" smtClean="0"/>
              <a:t>up coconut Oil</a:t>
            </a:r>
          </a:p>
          <a:p>
            <a:pPr marL="0" indent="0">
              <a:buNone/>
            </a:pPr>
            <a:r>
              <a:rPr lang="en-US" dirty="0" smtClean="0"/>
              <a:t>1-2 Tb Baking Soda</a:t>
            </a:r>
          </a:p>
          <a:p>
            <a:pPr marL="0" indent="0">
              <a:buNone/>
            </a:pPr>
            <a:r>
              <a:rPr lang="en-US" dirty="0" smtClean="0"/>
              <a:t>½ Tb Stevia or Xylitol (for taste)</a:t>
            </a:r>
          </a:p>
          <a:p>
            <a:pPr marL="0" indent="0">
              <a:buNone/>
            </a:pPr>
            <a:r>
              <a:rPr lang="en-US" dirty="0" smtClean="0"/>
              <a:t>5-10 drops Peppermint Oil</a:t>
            </a:r>
          </a:p>
          <a:p>
            <a:pPr marL="0" indent="0">
              <a:buNone/>
            </a:pPr>
            <a:r>
              <a:rPr lang="en-US" dirty="0" smtClean="0"/>
              <a:t>2-3 Teaspoons activated charcoal (optional)</a:t>
            </a:r>
          </a:p>
          <a:p>
            <a:pPr marL="0" indent="0">
              <a:buNone/>
            </a:pPr>
            <a:r>
              <a:rPr lang="en-US" sz="2600" dirty="0" smtClean="0"/>
              <a:t>You can just mix it or heat up in double boiler (optional)</a:t>
            </a:r>
          </a:p>
          <a:p>
            <a:pPr marL="0" indent="0">
              <a:buNone/>
            </a:pPr>
            <a:endParaRPr lang="en-US" sz="2600" dirty="0" smtClean="0"/>
          </a:p>
          <a:p>
            <a:pPr marL="0" indent="0">
              <a:buNone/>
            </a:pPr>
            <a:r>
              <a:rPr lang="en-US" sz="2600" dirty="0" smtClean="0"/>
              <a:t>POUR IT INTO SMALL BOTTLE because the Toothpaste tubes are plastic that is so very wasteful</a:t>
            </a:r>
            <a:endParaRPr lang="en-US" sz="26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19</a:t>
            </a:fld>
            <a:endParaRPr lang="en-US"/>
          </a:p>
        </p:txBody>
      </p:sp>
      <p:pic>
        <p:nvPicPr>
          <p:cNvPr id="5" name="Picture 4"/>
          <p:cNvPicPr>
            <a:picLocks noChangeAspect="1"/>
          </p:cNvPicPr>
          <p:nvPr/>
        </p:nvPicPr>
        <p:blipFill>
          <a:blip r:embed="rId2"/>
          <a:stretch>
            <a:fillRect/>
          </a:stretch>
        </p:blipFill>
        <p:spPr>
          <a:xfrm>
            <a:off x="4352082" y="1398660"/>
            <a:ext cx="4791918" cy="3593938"/>
          </a:xfrm>
          <a:prstGeom prst="rect">
            <a:avLst/>
          </a:prstGeom>
        </p:spPr>
      </p:pic>
      <p:sp>
        <p:nvSpPr>
          <p:cNvPr id="6" name="Rectangle 5"/>
          <p:cNvSpPr/>
          <p:nvPr/>
        </p:nvSpPr>
        <p:spPr>
          <a:xfrm>
            <a:off x="4219520" y="5162655"/>
            <a:ext cx="4924480" cy="1569660"/>
          </a:xfrm>
          <a:prstGeom prst="rect">
            <a:avLst/>
          </a:prstGeom>
        </p:spPr>
        <p:txBody>
          <a:bodyPr wrap="square">
            <a:spAutoFit/>
          </a:bodyPr>
          <a:lstStyle/>
          <a:p>
            <a:r>
              <a:rPr lang="en-US" dirty="0">
                <a:hlinkClick r:id="rId3"/>
              </a:rPr>
              <a:t>https://youtu.be/</a:t>
            </a:r>
            <a:r>
              <a:rPr lang="en-US" dirty="0" smtClean="0">
                <a:hlinkClick r:id="rId3"/>
              </a:rPr>
              <a:t>DIpTXQl7qT0</a:t>
            </a:r>
            <a:r>
              <a:rPr lang="en-US" dirty="0" smtClean="0"/>
              <a:t> </a:t>
            </a:r>
            <a:r>
              <a:rPr lang="en-US" sz="2400" dirty="0" smtClean="0"/>
              <a:t>and Buy your very own Bamboo Toothbrush because the plastic ones are so very wasteful </a:t>
            </a:r>
            <a:endParaRPr lang="en-US" sz="2400" dirty="0"/>
          </a:p>
        </p:txBody>
      </p:sp>
    </p:spTree>
    <p:extLst>
      <p:ext uri="{BB962C8B-B14F-4D97-AF65-F5344CB8AC3E}">
        <p14:creationId xmlns:p14="http://schemas.microsoft.com/office/powerpoint/2010/main" val="17084597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57"/>
            <a:ext cx="8229600" cy="476362"/>
          </a:xfrm>
        </p:spPr>
        <p:txBody>
          <a:bodyPr>
            <a:normAutofit fontScale="90000"/>
          </a:bodyPr>
          <a:lstStyle/>
          <a:p>
            <a:r>
              <a:rPr lang="en-US" b="1" dirty="0" smtClean="0">
                <a:solidFill>
                  <a:srgbClr val="FF6600"/>
                </a:solidFill>
              </a:rPr>
              <a:t>Las Cruceans Ignore these Facts</a:t>
            </a:r>
            <a:endParaRPr lang="en-US" b="1" dirty="0">
              <a:solidFill>
                <a:srgbClr val="FF6600"/>
              </a:solidFill>
            </a:endParaRPr>
          </a:p>
        </p:txBody>
      </p:sp>
      <p:sp>
        <p:nvSpPr>
          <p:cNvPr id="3" name="Content Placeholder 2"/>
          <p:cNvSpPr>
            <a:spLocks noGrp="1"/>
          </p:cNvSpPr>
          <p:nvPr>
            <p:ph idx="1"/>
          </p:nvPr>
        </p:nvSpPr>
        <p:spPr>
          <a:xfrm>
            <a:off x="163865" y="723691"/>
            <a:ext cx="8980135" cy="5898767"/>
          </a:xfrm>
        </p:spPr>
        <p:txBody>
          <a:bodyPr>
            <a:normAutofit fontScale="92500" lnSpcReduction="20000"/>
          </a:bodyPr>
          <a:lstStyle/>
          <a:p>
            <a:r>
              <a:rPr lang="en-US" dirty="0" smtClean="0"/>
              <a:t>We need 1.7 Planet Earths to keep up with our Production &amp; Consumption Habits, but </a:t>
            </a:r>
            <a:r>
              <a:rPr lang="en-US" b="1" i="1" u="sng" dirty="0" smtClean="0">
                <a:solidFill>
                  <a:srgbClr val="FF6600"/>
                </a:solidFill>
              </a:rPr>
              <a:t>THERE IS NOT PLANET B</a:t>
            </a:r>
          </a:p>
          <a:p>
            <a:r>
              <a:rPr lang="en-US" dirty="0" smtClean="0"/>
              <a:t>2.12 billion tons of Waste each year, enough to fill a circle of garbage trucks 24 times</a:t>
            </a:r>
          </a:p>
          <a:p>
            <a:r>
              <a:rPr lang="en-US" dirty="0" smtClean="0"/>
              <a:t>99% of everything you buy is Trash within 6 months</a:t>
            </a:r>
          </a:p>
          <a:p>
            <a:r>
              <a:rPr lang="en-US" dirty="0" smtClean="0"/>
              <a:t>By 2050 more plastic in ocean than weight of all the marine life</a:t>
            </a:r>
          </a:p>
          <a:p>
            <a:r>
              <a:rPr lang="en-US" dirty="0" smtClean="0"/>
              <a:t>It takes thousands of years for a plastic milk jug to decompose, a century for a single-use plastic soda or water bottle</a:t>
            </a:r>
          </a:p>
          <a:p>
            <a:r>
              <a:rPr lang="en-US" dirty="0" smtClean="0"/>
              <a:t>300 million tons of plastic produced each year and only 2% goes into recycling, &amp; only once, then its all waste accumulation, that never goes away</a:t>
            </a:r>
          </a:p>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a:t>
            </a:fld>
            <a:endParaRPr lang="en-US"/>
          </a:p>
        </p:txBody>
      </p:sp>
    </p:spTree>
    <p:extLst>
      <p:ext uri="{BB962C8B-B14F-4D97-AF65-F5344CB8AC3E}">
        <p14:creationId xmlns:p14="http://schemas.microsoft.com/office/powerpoint/2010/main" val="828422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Zero Waste SHAMPOO BUSINESS IDEA</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20</a:t>
            </a:fld>
            <a:endParaRPr lang="en-US"/>
          </a:p>
        </p:txBody>
      </p:sp>
      <p:sp>
        <p:nvSpPr>
          <p:cNvPr id="5" name="Rectangle 4"/>
          <p:cNvSpPr/>
          <p:nvPr/>
        </p:nvSpPr>
        <p:spPr>
          <a:xfrm>
            <a:off x="238108" y="2270296"/>
            <a:ext cx="8905892" cy="4247317"/>
          </a:xfrm>
          <a:prstGeom prst="rect">
            <a:avLst/>
          </a:prstGeom>
        </p:spPr>
        <p:txBody>
          <a:bodyPr wrap="square">
            <a:spAutoFit/>
          </a:bodyPr>
          <a:lstStyle/>
          <a:p>
            <a:r>
              <a:rPr lang="en-US" b="1" dirty="0"/>
              <a:t>Ingredients (</a:t>
            </a:r>
            <a:r>
              <a:rPr lang="en-US" b="1" dirty="0">
                <a:hlinkClick r:id="rId2"/>
              </a:rPr>
              <a:t>https://zerowastenerd.com/homemade-dry-</a:t>
            </a:r>
            <a:r>
              <a:rPr lang="en-US" b="1" dirty="0" smtClean="0">
                <a:hlinkClick r:id="rId2"/>
              </a:rPr>
              <a:t>shampoo</a:t>
            </a:r>
            <a:r>
              <a:rPr lang="en-US" b="1" dirty="0" smtClean="0"/>
              <a:t>) </a:t>
            </a:r>
          </a:p>
          <a:p>
            <a:r>
              <a:rPr lang="en-US" dirty="0" smtClean="0"/>
              <a:t>2 </a:t>
            </a:r>
            <a:r>
              <a:rPr lang="en-US" dirty="0" err="1"/>
              <a:t>tb</a:t>
            </a:r>
            <a:r>
              <a:rPr lang="en-US" dirty="0"/>
              <a:t> Organic Cornstarch</a:t>
            </a:r>
          </a:p>
          <a:p>
            <a:r>
              <a:rPr lang="en-US" dirty="0"/>
              <a:t>2 </a:t>
            </a:r>
            <a:r>
              <a:rPr lang="en-US" dirty="0" err="1"/>
              <a:t>tb</a:t>
            </a:r>
            <a:r>
              <a:rPr lang="en-US" dirty="0"/>
              <a:t> Cocoa </a:t>
            </a:r>
            <a:r>
              <a:rPr lang="en-US" dirty="0" smtClean="0"/>
              <a:t>Powder or Cinnamon, or none (depending on your hair color)</a:t>
            </a:r>
            <a:endParaRPr lang="en-US" dirty="0"/>
          </a:p>
          <a:p>
            <a:endParaRPr lang="en-US" b="1" dirty="0" smtClean="0"/>
          </a:p>
          <a:p>
            <a:r>
              <a:rPr lang="en-US" b="1" dirty="0" smtClean="0"/>
              <a:t>Instructions</a:t>
            </a:r>
            <a:endParaRPr lang="en-US" b="1" dirty="0"/>
          </a:p>
          <a:p>
            <a:r>
              <a:rPr lang="en-US" dirty="0"/>
              <a:t>Mix both ingredients together so that they are fully mixed</a:t>
            </a:r>
            <a:r>
              <a:rPr lang="en-US" dirty="0" smtClean="0"/>
              <a:t>.</a:t>
            </a:r>
            <a:endParaRPr lang="en-US" dirty="0"/>
          </a:p>
          <a:p>
            <a:r>
              <a:rPr lang="en-US" dirty="0"/>
              <a:t>Apply to the roots of your hair with an old spice jar or use a powder brush. </a:t>
            </a:r>
          </a:p>
          <a:p>
            <a:r>
              <a:rPr lang="en-US" dirty="0"/>
              <a:t>Let powder set for about 5 minutes then massage into your scalp</a:t>
            </a:r>
            <a:r>
              <a:rPr lang="en-US" dirty="0" smtClean="0"/>
              <a:t>.</a:t>
            </a:r>
            <a:endParaRPr lang="en-US" dirty="0"/>
          </a:p>
          <a:p>
            <a:r>
              <a:rPr lang="en-US" dirty="0"/>
              <a:t>Brush through with a comb and you're all set to skip washing for another day! </a:t>
            </a:r>
          </a:p>
          <a:p>
            <a:r>
              <a:rPr lang="en-US" b="1" dirty="0"/>
              <a:t>Recipe Notes</a:t>
            </a:r>
          </a:p>
          <a:p>
            <a:r>
              <a:rPr lang="en-US" dirty="0"/>
              <a:t>For blonde hair, omit the cocoa powder.</a:t>
            </a:r>
          </a:p>
          <a:p>
            <a:r>
              <a:rPr lang="en-US" dirty="0"/>
              <a:t>For auburn to red hair, try using cinnamon or paprika instead of cocoa powder or mix the two to find your perfect shade. </a:t>
            </a:r>
          </a:p>
          <a:p>
            <a:r>
              <a:rPr lang="en-US" dirty="0"/>
              <a:t>For darker brown to black hair, use more cocoa powder</a:t>
            </a:r>
            <a:r>
              <a:rPr lang="en-US" dirty="0" smtClean="0"/>
              <a:t>. </a:t>
            </a:r>
            <a:endParaRPr lang="en-US" dirty="0"/>
          </a:p>
        </p:txBody>
      </p:sp>
    </p:spTree>
    <p:extLst>
      <p:ext uri="{BB962C8B-B14F-4D97-AF65-F5344CB8AC3E}">
        <p14:creationId xmlns:p14="http://schemas.microsoft.com/office/powerpoint/2010/main" val="14620028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8000"/>
                </a:solidFill>
              </a:rPr>
              <a:t>Make Aloe Vera Hair Conditioner BUSINESS IDEA</a:t>
            </a:r>
            <a:endParaRPr lang="en-US" b="1" dirty="0">
              <a:solidFill>
                <a:srgbClr val="008000"/>
              </a:solidFill>
            </a:endParaRPr>
          </a:p>
        </p:txBody>
      </p:sp>
      <p:sp>
        <p:nvSpPr>
          <p:cNvPr id="3" name="Content Placeholder 2"/>
          <p:cNvSpPr>
            <a:spLocks noGrp="1"/>
          </p:cNvSpPr>
          <p:nvPr>
            <p:ph idx="1"/>
          </p:nvPr>
        </p:nvSpPr>
        <p:spPr>
          <a:xfrm>
            <a:off x="0" y="2332037"/>
            <a:ext cx="8686800" cy="4525963"/>
          </a:xfrm>
        </p:spPr>
        <p:txBody>
          <a:bodyPr>
            <a:normAutofit fontScale="55000" lnSpcReduction="20000"/>
          </a:bodyPr>
          <a:lstStyle/>
          <a:p>
            <a:r>
              <a:rPr lang="en-US" dirty="0"/>
              <a:t>Conditioner with Aloe </a:t>
            </a:r>
            <a:r>
              <a:rPr lang="en-US" dirty="0" smtClean="0"/>
              <a:t>Vera instead of conditioners </a:t>
            </a:r>
            <a:r>
              <a:rPr lang="en-US" b="1" dirty="0"/>
              <a:t>full of sulfates or plastics that are not great for </a:t>
            </a:r>
            <a:r>
              <a:rPr lang="en-US" b="1" dirty="0" smtClean="0"/>
              <a:t>hair</a:t>
            </a:r>
            <a:r>
              <a:rPr lang="en-US" dirty="0" smtClean="0"/>
              <a:t>. Note: It </a:t>
            </a:r>
            <a:r>
              <a:rPr lang="en-US" dirty="0"/>
              <a:t>does not bubble </a:t>
            </a:r>
            <a:r>
              <a:rPr lang="en-US" dirty="0" smtClean="0"/>
              <a:t>up, but bubbles don’t matter!</a:t>
            </a:r>
            <a:endParaRPr lang="en-US" dirty="0"/>
          </a:p>
          <a:p>
            <a:endParaRPr lang="en-US" dirty="0"/>
          </a:p>
          <a:p>
            <a:r>
              <a:rPr lang="en-US" dirty="0"/>
              <a:t>Aloe Vera is base instead of water (great hair protein). Bentonite Clay (buy in bulk) acts as sponge to soak up toxins from hair &amp; scalp.</a:t>
            </a:r>
          </a:p>
          <a:p>
            <a:r>
              <a:rPr lang="en-US" dirty="0"/>
              <a:t>Petri Oil </a:t>
            </a:r>
          </a:p>
          <a:p>
            <a:r>
              <a:rPr lang="en-US" dirty="0"/>
              <a:t>Rose Absolute Oil (moisturizers)</a:t>
            </a:r>
          </a:p>
          <a:p>
            <a:r>
              <a:rPr lang="en-US" dirty="0"/>
              <a:t>Chop Stick to mix (do not mix with metal stirrer due to electric charge)</a:t>
            </a:r>
          </a:p>
          <a:p>
            <a:endParaRPr lang="en-US" dirty="0"/>
          </a:p>
          <a:p>
            <a:pPr marL="0" indent="0">
              <a:buNone/>
            </a:pPr>
            <a:r>
              <a:rPr lang="en-US" b="1" dirty="0"/>
              <a:t>Instructions</a:t>
            </a:r>
          </a:p>
          <a:p>
            <a:r>
              <a:rPr lang="en-US" dirty="0"/>
              <a:t>Cut Aloe Vera with knife; cut sides off to open it up, </a:t>
            </a:r>
          </a:p>
          <a:p>
            <a:r>
              <a:rPr lang="en-US" dirty="0"/>
              <a:t>Separate the skin off to leave the thick gel</a:t>
            </a:r>
          </a:p>
          <a:p>
            <a:r>
              <a:rPr lang="en-US" dirty="0"/>
              <a:t>Scape up the gel with a metal spoon onto wood cutting board</a:t>
            </a:r>
          </a:p>
          <a:p>
            <a:r>
              <a:rPr lang="en-US" dirty="0" smtClean="0"/>
              <a:t>Liquefy </a:t>
            </a:r>
            <a:r>
              <a:rPr lang="en-US" dirty="0"/>
              <a:t>the gel in a blender</a:t>
            </a:r>
          </a:p>
          <a:p>
            <a:r>
              <a:rPr lang="en-US" dirty="0"/>
              <a:t>Put it into glass or metal or wood container, and add Tb of the </a:t>
            </a:r>
            <a:r>
              <a:rPr lang="en-US" dirty="0" err="1"/>
              <a:t>Bensonite</a:t>
            </a:r>
            <a:r>
              <a:rPr lang="en-US" dirty="0"/>
              <a:t> clay, and 10 drops Petri Oil, and 10 drops of Rose Absolute (smells amazing)</a:t>
            </a:r>
          </a:p>
        </p:txBody>
      </p:sp>
      <p:sp>
        <p:nvSpPr>
          <p:cNvPr id="4" name="Slide Number Placeholder 3"/>
          <p:cNvSpPr>
            <a:spLocks noGrp="1"/>
          </p:cNvSpPr>
          <p:nvPr>
            <p:ph type="sldNum" sz="quarter" idx="12"/>
          </p:nvPr>
        </p:nvSpPr>
        <p:spPr/>
        <p:txBody>
          <a:bodyPr/>
          <a:lstStyle/>
          <a:p>
            <a:fld id="{651FC063-5EA9-49AF-AFAF-D68C9E82B23B}" type="slidenum">
              <a:rPr lang="en-US" smtClean="0"/>
              <a:pPr/>
              <a:t>21</a:t>
            </a:fld>
            <a:endParaRPr lang="en-US"/>
          </a:p>
        </p:txBody>
      </p:sp>
      <p:sp>
        <p:nvSpPr>
          <p:cNvPr id="5" name="Content Placeholder 2"/>
          <p:cNvSpPr txBox="1">
            <a:spLocks/>
          </p:cNvSpPr>
          <p:nvPr/>
        </p:nvSpPr>
        <p:spPr>
          <a:xfrm>
            <a:off x="0" y="1201601"/>
            <a:ext cx="9144000" cy="9283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smtClean="0"/>
              <a:t>How to make your own Zero-Waste Conditioner? </a:t>
            </a:r>
            <a:r>
              <a:rPr lang="en-US" sz="2400" dirty="0" smtClean="0">
                <a:hlinkClick r:id="rId2"/>
              </a:rPr>
              <a:t>YouTube</a:t>
            </a:r>
            <a:r>
              <a:rPr lang="en-US" sz="2400" dirty="0" smtClean="0"/>
              <a:t> </a:t>
            </a:r>
            <a:r>
              <a:rPr lang="en-US" sz="2400" dirty="0">
                <a:solidFill>
                  <a:srgbClr val="000000"/>
                </a:solidFill>
                <a:latin typeface="Lucida Grande"/>
                <a:ea typeface="Lucida Grande"/>
                <a:cs typeface="Lucida Grande"/>
                <a:hlinkClick r:id="rId2"/>
              </a:rPr>
              <a:t>https://www.youtube.com/watch?v=udE58-</a:t>
            </a:r>
            <a:r>
              <a:rPr lang="en-US" sz="2400" dirty="0" smtClean="0">
                <a:solidFill>
                  <a:srgbClr val="000000"/>
                </a:solidFill>
                <a:latin typeface="Lucida Grande"/>
                <a:ea typeface="Lucida Grande"/>
                <a:cs typeface="Lucida Grande"/>
                <a:hlinkClick r:id="rId2"/>
              </a:rPr>
              <a:t>uOdpY</a:t>
            </a:r>
            <a:r>
              <a:rPr lang="en-US" sz="2400" dirty="0" smtClean="0">
                <a:solidFill>
                  <a:srgbClr val="000000"/>
                </a:solidFill>
                <a:latin typeface="Lucida Grande"/>
                <a:ea typeface="Lucida Grande"/>
                <a:cs typeface="Lucida Grande"/>
              </a:rPr>
              <a:t> </a:t>
            </a:r>
            <a:endParaRPr lang="en-US" sz="2400" dirty="0" smtClean="0"/>
          </a:p>
        </p:txBody>
      </p:sp>
    </p:spTree>
    <p:extLst>
      <p:ext uri="{BB962C8B-B14F-4D97-AF65-F5344CB8AC3E}">
        <p14:creationId xmlns:p14="http://schemas.microsoft.com/office/powerpoint/2010/main" val="29357808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8000"/>
                </a:solidFill>
              </a:rPr>
              <a:t>Zero Waste Deodorant BUSINESS IDEA</a:t>
            </a:r>
            <a:endParaRPr lang="en-US" b="1" dirty="0">
              <a:solidFill>
                <a:srgbClr val="008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½ cup Coconut Oil</a:t>
            </a:r>
          </a:p>
          <a:p>
            <a:pPr marL="0" indent="0">
              <a:buNone/>
            </a:pPr>
            <a:r>
              <a:rPr lang="en-US" dirty="0" smtClean="0"/>
              <a:t>¼ cup Shea Butter (or ¼ cup Cornstarch; or Arrowroot)</a:t>
            </a:r>
          </a:p>
          <a:p>
            <a:pPr marL="0" indent="0">
              <a:buNone/>
            </a:pPr>
            <a:r>
              <a:rPr lang="en-US" dirty="0" smtClean="0"/>
              <a:t>¼ cup Baking Soda</a:t>
            </a:r>
          </a:p>
          <a:p>
            <a:pPr marL="0" indent="0">
              <a:buNone/>
            </a:pPr>
            <a:r>
              <a:rPr lang="en-US" dirty="0" smtClean="0"/>
              <a:t>10 Drops Lavender Oil &amp;/or</a:t>
            </a:r>
          </a:p>
          <a:p>
            <a:pPr marL="0" indent="0">
              <a:buNone/>
            </a:pPr>
            <a:r>
              <a:rPr lang="en-US" dirty="0" smtClean="0"/>
              <a:t>10 drops Lemongrass Oil (or </a:t>
            </a:r>
            <a:r>
              <a:rPr lang="en-US" dirty="0"/>
              <a:t>E</a:t>
            </a:r>
            <a:r>
              <a:rPr lang="en-US" dirty="0" smtClean="0"/>
              <a:t>ssential Oil)</a:t>
            </a:r>
          </a:p>
          <a:p>
            <a:pPr marL="0" indent="0">
              <a:buNone/>
            </a:pPr>
            <a:r>
              <a:rPr lang="en-US" dirty="0" smtClean="0"/>
              <a:t>On LOW FLAME, Melt Shea and Coconut oils and Shea Butter and mix well, then add Baking Soda, as you mix, and finally add oils of choice.</a:t>
            </a:r>
          </a:p>
        </p:txBody>
      </p:sp>
      <p:sp>
        <p:nvSpPr>
          <p:cNvPr id="4" name="Slide Number Placeholder 3"/>
          <p:cNvSpPr>
            <a:spLocks noGrp="1"/>
          </p:cNvSpPr>
          <p:nvPr>
            <p:ph type="sldNum" sz="quarter" idx="12"/>
          </p:nvPr>
        </p:nvSpPr>
        <p:spPr/>
        <p:txBody>
          <a:bodyPr/>
          <a:lstStyle/>
          <a:p>
            <a:fld id="{651FC063-5EA9-49AF-AFAF-D68C9E82B23B}" type="slidenum">
              <a:rPr lang="en-US" smtClean="0"/>
              <a:pPr/>
              <a:t>22</a:t>
            </a:fld>
            <a:endParaRPr lang="en-US"/>
          </a:p>
        </p:txBody>
      </p:sp>
    </p:spTree>
    <p:extLst>
      <p:ext uri="{BB962C8B-B14F-4D97-AF65-F5344CB8AC3E}">
        <p14:creationId xmlns:p14="http://schemas.microsoft.com/office/powerpoint/2010/main" val="34635577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8000"/>
                </a:solidFill>
              </a:rPr>
              <a:t>Zero Waste Shaving Cream BUSINESS IDEA</a:t>
            </a:r>
            <a:endParaRPr lang="en-US" b="1" dirty="0">
              <a:solidFill>
                <a:srgbClr val="008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First, Buy a steel safety razor</a:t>
            </a:r>
          </a:p>
          <a:p>
            <a:pPr marL="0" indent="0">
              <a:buNone/>
            </a:pPr>
            <a:r>
              <a:rPr lang="en-US" b="1" dirty="0" smtClean="0"/>
              <a:t>Recipe:</a:t>
            </a:r>
          </a:p>
          <a:p>
            <a:pPr marL="0" indent="0">
              <a:buNone/>
            </a:pPr>
            <a:r>
              <a:rPr lang="en-US" dirty="0" smtClean="0"/>
              <a:t>½ cup Shea Butter</a:t>
            </a:r>
          </a:p>
          <a:p>
            <a:pPr marL="0" indent="0">
              <a:buNone/>
            </a:pPr>
            <a:r>
              <a:rPr lang="en-US" dirty="0" smtClean="0"/>
              <a:t>½ cup Coconut Oil</a:t>
            </a:r>
          </a:p>
          <a:p>
            <a:pPr marL="0" indent="0">
              <a:buNone/>
            </a:pPr>
            <a:r>
              <a:rPr lang="en-US" dirty="0" smtClean="0"/>
              <a:t>¼ cup Aloe Vera</a:t>
            </a:r>
          </a:p>
          <a:p>
            <a:pPr marL="0" indent="0">
              <a:buNone/>
            </a:pPr>
            <a:r>
              <a:rPr lang="en-US" dirty="0"/>
              <a:t>10 Drops Lavender Oil &amp;/</a:t>
            </a:r>
            <a:r>
              <a:rPr lang="en-US" dirty="0" smtClean="0"/>
              <a:t>or </a:t>
            </a:r>
            <a:r>
              <a:rPr lang="en-US" dirty="0"/>
              <a:t>Lemongrass Oil (or Essential Oil</a:t>
            </a:r>
            <a:r>
              <a:rPr lang="en-US" dirty="0" smtClean="0"/>
              <a:t>)</a:t>
            </a:r>
          </a:p>
          <a:p>
            <a:pPr marL="0" indent="0">
              <a:buNone/>
            </a:pPr>
            <a:r>
              <a:rPr lang="en-US" b="1" dirty="0" smtClean="0"/>
              <a:t>Instructions</a:t>
            </a:r>
            <a:r>
              <a:rPr lang="en-US" dirty="0" smtClean="0"/>
              <a:t>: ON LOW FLAME, use double boiler (bowl top of pan of simmering water) until ingredients melt, and then stain for lumps from Aloe Vera plant; Refrigerate, then use mixer or hand mix to whip up the shaving cream into fluffy peaks.</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651FC063-5EA9-49AF-AFAF-D68C9E82B23B}" type="slidenum">
              <a:rPr lang="en-US" smtClean="0"/>
              <a:pPr/>
              <a:t>23</a:t>
            </a:fld>
            <a:endParaRPr lang="en-US"/>
          </a:p>
        </p:txBody>
      </p:sp>
    </p:spTree>
    <p:extLst>
      <p:ext uri="{BB962C8B-B14F-4D97-AF65-F5344CB8AC3E}">
        <p14:creationId xmlns:p14="http://schemas.microsoft.com/office/powerpoint/2010/main" val="4935000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Are Microbeads of Plastic Polluting New Mexico’s Rio Grande?</a:t>
            </a:r>
            <a:endParaRPr lang="en-US" dirty="0"/>
          </a:p>
        </p:txBody>
      </p:sp>
      <p:sp>
        <p:nvSpPr>
          <p:cNvPr id="3" name="Subtitle 2"/>
          <p:cNvSpPr>
            <a:spLocks noGrp="1"/>
          </p:cNvSpPr>
          <p:nvPr>
            <p:ph type="subTitle" idx="1"/>
          </p:nvPr>
        </p:nvSpPr>
        <p:spPr>
          <a:xfrm>
            <a:off x="961938" y="399786"/>
            <a:ext cx="6400800" cy="1752600"/>
          </a:xfrm>
        </p:spPr>
        <p:txBody>
          <a:bodyPr>
            <a:normAutofit/>
          </a:bodyPr>
          <a:lstStyle/>
          <a:p>
            <a:r>
              <a:rPr lang="en-US" b="1" dirty="0" smtClean="0">
                <a:solidFill>
                  <a:srgbClr val="008000"/>
                </a:solidFill>
              </a:rPr>
              <a:t>Las Cruceans need to ask this question:</a:t>
            </a:r>
            <a:endParaRPr lang="en-US" b="1" dirty="0">
              <a:solidFill>
                <a:srgbClr val="008000"/>
              </a:solidFill>
            </a:endParaRPr>
          </a:p>
        </p:txBody>
      </p:sp>
    </p:spTree>
    <p:extLst>
      <p:ext uri="{BB962C8B-B14F-4D97-AF65-F5344CB8AC3E}">
        <p14:creationId xmlns:p14="http://schemas.microsoft.com/office/powerpoint/2010/main" val="4766798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felt 2"/>
          <p:cNvSpPr txBox="1"/>
          <p:nvPr/>
        </p:nvSpPr>
        <p:spPr>
          <a:xfrm>
            <a:off x="8454" y="240161"/>
            <a:ext cx="3690233" cy="1077218"/>
          </a:xfrm>
          <a:prstGeom prst="rect">
            <a:avLst/>
          </a:prstGeom>
          <a:noFill/>
        </p:spPr>
        <p:txBody>
          <a:bodyPr wrap="none" rtlCol="0">
            <a:spAutoFit/>
          </a:bodyPr>
          <a:lstStyle/>
          <a:p>
            <a:r>
              <a:rPr lang="da-DK" sz="3200" b="1" dirty="0" smtClean="0">
                <a:latin typeface="Calibri" charset="0"/>
                <a:ea typeface="Calibri" charset="0"/>
                <a:cs typeface="Calibri" charset="0"/>
              </a:rPr>
              <a:t>TRUE STORYTELLING </a:t>
            </a:r>
          </a:p>
          <a:p>
            <a:r>
              <a:rPr lang="da-DK" sz="3200" b="1" dirty="0" smtClean="0">
                <a:latin typeface="Calibri" charset="0"/>
                <a:ea typeface="Calibri" charset="0"/>
                <a:cs typeface="Calibri" charset="0"/>
              </a:rPr>
              <a:t>ACADEMY</a:t>
            </a:r>
            <a:endParaRPr lang="da-DK" sz="3200" b="1" dirty="0">
              <a:latin typeface="Calibri" charset="0"/>
              <a:ea typeface="Calibri" charset="0"/>
              <a:cs typeface="Calibri" charset="0"/>
            </a:endParaRPr>
          </a:p>
        </p:txBody>
      </p:sp>
      <p:sp>
        <p:nvSpPr>
          <p:cNvPr id="4" name="Tekstfelt 3"/>
          <p:cNvSpPr txBox="1"/>
          <p:nvPr/>
        </p:nvSpPr>
        <p:spPr>
          <a:xfrm>
            <a:off x="7107160" y="314952"/>
            <a:ext cx="776399" cy="369332"/>
          </a:xfrm>
          <a:prstGeom prst="rect">
            <a:avLst/>
          </a:prstGeom>
          <a:noFill/>
        </p:spPr>
        <p:txBody>
          <a:bodyPr wrap="none" rtlCol="0">
            <a:spAutoFit/>
          </a:bodyPr>
          <a:lstStyle/>
          <a:p>
            <a:r>
              <a:rPr lang="da-DK" b="1" smtClean="0"/>
              <a:t>About</a:t>
            </a:r>
            <a:endParaRPr lang="da-DK" b="1" dirty="0"/>
          </a:p>
        </p:txBody>
      </p:sp>
      <p:sp>
        <p:nvSpPr>
          <p:cNvPr id="5" name="Tekstfelt 4"/>
          <p:cNvSpPr txBox="1"/>
          <p:nvPr/>
        </p:nvSpPr>
        <p:spPr>
          <a:xfrm>
            <a:off x="7959778" y="317584"/>
            <a:ext cx="925404" cy="369332"/>
          </a:xfrm>
          <a:prstGeom prst="rect">
            <a:avLst/>
          </a:prstGeom>
          <a:noFill/>
        </p:spPr>
        <p:txBody>
          <a:bodyPr wrap="none" rtlCol="0">
            <a:spAutoFit/>
          </a:bodyPr>
          <a:lstStyle/>
          <a:p>
            <a:r>
              <a:rPr lang="da-DK" b="1" dirty="0" smtClean="0"/>
              <a:t>Contact</a:t>
            </a:r>
            <a:endParaRPr lang="da-DK" b="1" dirty="0"/>
          </a:p>
        </p:txBody>
      </p:sp>
      <p:sp>
        <p:nvSpPr>
          <p:cNvPr id="6" name="Tekstfelt 5"/>
          <p:cNvSpPr txBox="1"/>
          <p:nvPr/>
        </p:nvSpPr>
        <p:spPr>
          <a:xfrm>
            <a:off x="6200328" y="314952"/>
            <a:ext cx="957526" cy="369332"/>
          </a:xfrm>
          <a:prstGeom prst="rect">
            <a:avLst/>
          </a:prstGeom>
          <a:noFill/>
        </p:spPr>
        <p:txBody>
          <a:bodyPr wrap="none" rtlCol="0">
            <a:spAutoFit/>
          </a:bodyPr>
          <a:lstStyle/>
          <a:p>
            <a:r>
              <a:rPr lang="da-DK" b="1" dirty="0" smtClean="0"/>
              <a:t>Projects</a:t>
            </a:r>
            <a:endParaRPr lang="da-DK" b="1" dirty="0"/>
          </a:p>
        </p:txBody>
      </p:sp>
      <p:sp>
        <p:nvSpPr>
          <p:cNvPr id="7" name="Tekstfelt 6"/>
          <p:cNvSpPr txBox="1"/>
          <p:nvPr/>
        </p:nvSpPr>
        <p:spPr>
          <a:xfrm>
            <a:off x="5213383" y="317584"/>
            <a:ext cx="954483" cy="369332"/>
          </a:xfrm>
          <a:prstGeom prst="rect">
            <a:avLst/>
          </a:prstGeom>
          <a:noFill/>
        </p:spPr>
        <p:txBody>
          <a:bodyPr wrap="none" rtlCol="0">
            <a:spAutoFit/>
          </a:bodyPr>
          <a:lstStyle/>
          <a:p>
            <a:r>
              <a:rPr lang="da-DK" b="1" smtClean="0"/>
              <a:t>Method</a:t>
            </a:r>
            <a:endParaRPr lang="da-DK" b="1" dirty="0"/>
          </a:p>
        </p:txBody>
      </p:sp>
      <p:sp>
        <p:nvSpPr>
          <p:cNvPr id="8" name="Tekstfelt 7"/>
          <p:cNvSpPr txBox="1"/>
          <p:nvPr/>
        </p:nvSpPr>
        <p:spPr>
          <a:xfrm>
            <a:off x="4227652" y="325159"/>
            <a:ext cx="1140231" cy="369332"/>
          </a:xfrm>
          <a:prstGeom prst="rect">
            <a:avLst/>
          </a:prstGeom>
          <a:noFill/>
        </p:spPr>
        <p:txBody>
          <a:bodyPr wrap="none" rtlCol="0">
            <a:spAutoFit/>
          </a:bodyPr>
          <a:lstStyle/>
          <a:p>
            <a:r>
              <a:rPr lang="da-DK" b="1" dirty="0" smtClean="0"/>
              <a:t>Education</a:t>
            </a:r>
            <a:endParaRPr lang="da-DK" b="1" dirty="0"/>
          </a:p>
        </p:txBody>
      </p:sp>
      <p:sp>
        <p:nvSpPr>
          <p:cNvPr id="9" name="Tekstfelt 8"/>
          <p:cNvSpPr txBox="1"/>
          <p:nvPr/>
        </p:nvSpPr>
        <p:spPr>
          <a:xfrm>
            <a:off x="3081322" y="325159"/>
            <a:ext cx="1197764" cy="369332"/>
          </a:xfrm>
          <a:prstGeom prst="rect">
            <a:avLst/>
          </a:prstGeom>
          <a:noFill/>
        </p:spPr>
        <p:txBody>
          <a:bodyPr wrap="none" rtlCol="0">
            <a:spAutoFit/>
          </a:bodyPr>
          <a:lstStyle/>
          <a:p>
            <a:r>
              <a:rPr lang="da-DK" b="1" dirty="0" smtClean="0"/>
              <a:t>Consulting</a:t>
            </a:r>
            <a:endParaRPr lang="da-DK" b="1" dirty="0"/>
          </a:p>
        </p:txBody>
      </p:sp>
      <p:sp>
        <p:nvSpPr>
          <p:cNvPr id="11" name="Rektangel 10"/>
          <p:cNvSpPr/>
          <p:nvPr/>
        </p:nvSpPr>
        <p:spPr>
          <a:xfrm>
            <a:off x="5213383" y="4549515"/>
            <a:ext cx="1260922" cy="7045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2" name="Tekstfelt 11"/>
          <p:cNvSpPr txBox="1"/>
          <p:nvPr/>
        </p:nvSpPr>
        <p:spPr>
          <a:xfrm>
            <a:off x="5010874" y="4549515"/>
            <a:ext cx="1665941" cy="707886"/>
          </a:xfrm>
          <a:prstGeom prst="rect">
            <a:avLst/>
          </a:prstGeom>
          <a:noFill/>
        </p:spPr>
        <p:txBody>
          <a:bodyPr wrap="none" rtlCol="0">
            <a:spAutoFit/>
          </a:bodyPr>
          <a:lstStyle/>
          <a:p>
            <a:pPr algn="ctr"/>
            <a:r>
              <a:rPr lang="da-DK" sz="2000" b="1" dirty="0" smtClean="0">
                <a:solidFill>
                  <a:schemeClr val="bg1"/>
                </a:solidFill>
              </a:rPr>
              <a:t>Book next</a:t>
            </a:r>
          </a:p>
          <a:p>
            <a:pPr algn="ctr"/>
            <a:r>
              <a:rPr lang="da-DK" sz="2000" b="1" dirty="0" smtClean="0">
                <a:solidFill>
                  <a:schemeClr val="bg1"/>
                </a:solidFill>
              </a:rPr>
              <a:t>TS Boot Camp</a:t>
            </a:r>
            <a:endParaRPr lang="da-DK" sz="2000" b="1" dirty="0">
              <a:solidFill>
                <a:schemeClr val="bg1"/>
              </a:solidFill>
            </a:endParaRPr>
          </a:p>
        </p:txBody>
      </p:sp>
      <p:sp>
        <p:nvSpPr>
          <p:cNvPr id="13" name="Tekstfelt 12"/>
          <p:cNvSpPr txBox="1"/>
          <p:nvPr/>
        </p:nvSpPr>
        <p:spPr>
          <a:xfrm>
            <a:off x="4561958" y="1645012"/>
            <a:ext cx="5053913" cy="2123658"/>
          </a:xfrm>
          <a:prstGeom prst="rect">
            <a:avLst/>
          </a:prstGeom>
          <a:noFill/>
        </p:spPr>
        <p:txBody>
          <a:bodyPr wrap="none" rtlCol="0">
            <a:spAutoFit/>
          </a:bodyPr>
          <a:lstStyle/>
          <a:p>
            <a:r>
              <a:rPr lang="da-DK" sz="4400" b="1" i="1" dirty="0" smtClean="0">
                <a:ea typeface="Verdana" charset="0"/>
                <a:cs typeface="Verdana" charset="0"/>
              </a:rPr>
              <a:t>Reach your goals</a:t>
            </a:r>
          </a:p>
          <a:p>
            <a:r>
              <a:rPr lang="da-DK" sz="4400" b="1" i="1" dirty="0">
                <a:ea typeface="Verdana" charset="0"/>
                <a:cs typeface="Verdana" charset="0"/>
              </a:rPr>
              <a:t>w</a:t>
            </a:r>
            <a:r>
              <a:rPr lang="da-DK" sz="4400" b="1" i="1" dirty="0" smtClean="0">
                <a:ea typeface="Verdana" charset="0"/>
                <a:cs typeface="Verdana" charset="0"/>
              </a:rPr>
              <a:t>ith the 7 principles</a:t>
            </a:r>
          </a:p>
          <a:p>
            <a:r>
              <a:rPr lang="da-DK" sz="4400" b="1" i="1" dirty="0" smtClean="0">
                <a:ea typeface="Verdana" charset="0"/>
                <a:cs typeface="Verdana" charset="0"/>
              </a:rPr>
              <a:t>in True Storytelling</a:t>
            </a:r>
            <a:endParaRPr lang="da-DK" sz="4400" b="1" i="1" dirty="0">
              <a:ea typeface="Verdana" charset="0"/>
              <a:cs typeface="Verdana" charset="0"/>
            </a:endParaRPr>
          </a:p>
        </p:txBody>
      </p:sp>
      <p:sp>
        <p:nvSpPr>
          <p:cNvPr id="10" name="Slide Number Placeholder 9"/>
          <p:cNvSpPr>
            <a:spLocks noGrp="1"/>
          </p:cNvSpPr>
          <p:nvPr>
            <p:ph type="sldNum" sz="quarter" idx="12"/>
          </p:nvPr>
        </p:nvSpPr>
        <p:spPr/>
        <p:txBody>
          <a:bodyPr/>
          <a:lstStyle/>
          <a:p>
            <a:fld id="{651FC063-5EA9-49AF-AFAF-D68C9E82B23B}" type="slidenum">
              <a:rPr lang="en-US" smtClean="0"/>
              <a:pPr/>
              <a:t>25</a:t>
            </a:fld>
            <a:endParaRPr lang="en-US"/>
          </a:p>
        </p:txBody>
      </p:sp>
      <p:sp>
        <p:nvSpPr>
          <p:cNvPr id="14" name="TextBox 13"/>
          <p:cNvSpPr txBox="1"/>
          <p:nvPr/>
        </p:nvSpPr>
        <p:spPr>
          <a:xfrm>
            <a:off x="952431" y="5979872"/>
            <a:ext cx="6375997" cy="830997"/>
          </a:xfrm>
          <a:prstGeom prst="rect">
            <a:avLst/>
          </a:prstGeom>
          <a:noFill/>
        </p:spPr>
        <p:txBody>
          <a:bodyPr wrap="square" rtlCol="0">
            <a:spAutoFit/>
          </a:bodyPr>
          <a:lstStyle/>
          <a:p>
            <a:r>
              <a:rPr lang="en-US" sz="4800" b="1" dirty="0" smtClean="0">
                <a:solidFill>
                  <a:srgbClr val="FF0000"/>
                </a:solidFill>
              </a:rPr>
              <a:t>Truestorytelling.org </a:t>
            </a:r>
            <a:endParaRPr lang="en-US" sz="4800" b="1" dirty="0">
              <a:solidFill>
                <a:srgbClr val="FF0000"/>
              </a:solidFill>
            </a:endParaRPr>
          </a:p>
        </p:txBody>
      </p:sp>
    </p:spTree>
    <p:extLst>
      <p:ext uri="{BB962C8B-B14F-4D97-AF65-F5344CB8AC3E}">
        <p14:creationId xmlns:p14="http://schemas.microsoft.com/office/powerpoint/2010/main" val="13744466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1FC063-5EA9-49AF-AFAF-D68C9E82B23B}" type="slidenum">
              <a:rPr lang="en-US" smtClean="0"/>
              <a:pPr/>
              <a:t>26</a:t>
            </a:fld>
            <a:endParaRPr lang="en-US"/>
          </a:p>
        </p:txBody>
      </p:sp>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767236" y="1428819"/>
            <a:ext cx="6124661" cy="830997"/>
          </a:xfrm>
          <a:prstGeom prst="rect">
            <a:avLst/>
          </a:prstGeom>
          <a:noFill/>
        </p:spPr>
        <p:txBody>
          <a:bodyPr wrap="square" rtlCol="0">
            <a:spAutoFit/>
          </a:bodyPr>
          <a:lstStyle/>
          <a:p>
            <a:r>
              <a:rPr lang="en-US" sz="4800" b="1" dirty="0" smtClean="0">
                <a:solidFill>
                  <a:srgbClr val="FF0000"/>
                </a:solidFill>
              </a:rPr>
              <a:t>Truestorytelling.org </a:t>
            </a:r>
            <a:endParaRPr lang="en-US" sz="4800" b="1" dirty="0">
              <a:solidFill>
                <a:srgbClr val="FF0000"/>
              </a:solidFill>
            </a:endParaRPr>
          </a:p>
        </p:txBody>
      </p:sp>
    </p:spTree>
    <p:extLst>
      <p:ext uri="{BB962C8B-B14F-4D97-AF65-F5344CB8AC3E}">
        <p14:creationId xmlns:p14="http://schemas.microsoft.com/office/powerpoint/2010/main" val="4951949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02"/>
            <a:ext cx="8229600" cy="1143000"/>
          </a:xfrm>
        </p:spPr>
        <p:txBody>
          <a:bodyPr>
            <a:noAutofit/>
          </a:bodyPr>
          <a:lstStyle/>
          <a:p>
            <a:r>
              <a:rPr lang="en-US" sz="2800" b="1" dirty="0" smtClean="0">
                <a:solidFill>
                  <a:srgbClr val="FF0000"/>
                </a:solidFill>
              </a:rPr>
              <a:t>SCIENCE OF Microplastics, Microbeads, Microplastic fibers, and Nanoplastic particles in Lakes and Rivers</a:t>
            </a:r>
            <a:endParaRPr lang="en-US" sz="2800" b="1" dirty="0">
              <a:solidFill>
                <a:srgbClr val="FF0000"/>
              </a:solidFill>
            </a:endParaRPr>
          </a:p>
        </p:txBody>
      </p:sp>
      <p:sp>
        <p:nvSpPr>
          <p:cNvPr id="3" name="Content Placeholder 2"/>
          <p:cNvSpPr>
            <a:spLocks noGrp="1"/>
          </p:cNvSpPr>
          <p:nvPr>
            <p:ph idx="1"/>
          </p:nvPr>
        </p:nvSpPr>
        <p:spPr>
          <a:xfrm>
            <a:off x="105826" y="1179502"/>
            <a:ext cx="8862900" cy="5567698"/>
          </a:xfrm>
        </p:spPr>
        <p:txBody>
          <a:bodyPr>
            <a:normAutofit fontScale="40000" lnSpcReduction="20000"/>
          </a:bodyPr>
          <a:lstStyle/>
          <a:p>
            <a:pPr marL="0" indent="0">
              <a:buNone/>
            </a:pPr>
            <a:r>
              <a:rPr lang="en-US" sz="5000" b="1" dirty="0" smtClean="0"/>
              <a:t>All the plastic every produced is still present on/in the Earth, in Rivers and Lakes:</a:t>
            </a:r>
          </a:p>
          <a:p>
            <a:pPr marL="0" indent="0">
              <a:buNone/>
            </a:pPr>
            <a:r>
              <a:rPr lang="en-US" sz="3500" dirty="0"/>
              <a:t>Baldwin, A. K., </a:t>
            </a:r>
            <a:r>
              <a:rPr lang="en-US" sz="3500" dirty="0" err="1"/>
              <a:t>Corsi</a:t>
            </a:r>
            <a:r>
              <a:rPr lang="en-US" sz="3500" dirty="0"/>
              <a:t>, S. R., &amp; Mason, S. A. (2016). Plastic debris in 29 Great Lakes tributaries: relations to watershed attributes and hydrology. </a:t>
            </a:r>
            <a:r>
              <a:rPr lang="en-US" sz="3500" i="1" dirty="0"/>
              <a:t>Environmental science &amp; technology</a:t>
            </a:r>
            <a:r>
              <a:rPr lang="en-US" sz="3500" dirty="0"/>
              <a:t>, </a:t>
            </a:r>
            <a:r>
              <a:rPr lang="en-US" sz="3500" i="1" dirty="0"/>
              <a:t>50</a:t>
            </a:r>
            <a:r>
              <a:rPr lang="en-US" sz="3500" dirty="0"/>
              <a:t>(19), 10377-10385.  </a:t>
            </a:r>
            <a:r>
              <a:rPr lang="en-US" sz="3500" dirty="0">
                <a:hlinkClick r:id="rId2"/>
              </a:rPr>
              <a:t>https://pubs.acs.org/doi/full/10.1021/acs.est.6b02917 </a:t>
            </a:r>
            <a:endParaRPr lang="en-US" sz="3500" dirty="0" smtClean="0">
              <a:hlinkClick r:id="rId2"/>
            </a:endParaRPr>
          </a:p>
          <a:p>
            <a:pPr marL="0" indent="0">
              <a:buNone/>
            </a:pPr>
            <a:r>
              <a:rPr lang="en-US" sz="3500" dirty="0" err="1"/>
              <a:t>Eriksen</a:t>
            </a:r>
            <a:r>
              <a:rPr lang="en-US" sz="3500" dirty="0"/>
              <a:t>, M., Mason, S., Wilson, S., Box, C., Zellers, A., Edwards, W., ... &amp; Amato, S. (2013). Microplastic pollution in the surface waters of the Laurentian Great Lakes. </a:t>
            </a:r>
            <a:r>
              <a:rPr lang="en-US" sz="3500" i="1" dirty="0"/>
              <a:t>Marine pollution bulletin</a:t>
            </a:r>
            <a:r>
              <a:rPr lang="en-US" sz="3500" dirty="0"/>
              <a:t>, </a:t>
            </a:r>
            <a:r>
              <a:rPr lang="en-US" sz="3500" i="1" dirty="0"/>
              <a:t>77</a:t>
            </a:r>
            <a:r>
              <a:rPr lang="en-US" sz="3500" dirty="0"/>
              <a:t>(1-2), 177-182. </a:t>
            </a:r>
            <a:r>
              <a:rPr lang="en-US" sz="3500" dirty="0">
                <a:hlinkClick r:id="rId3"/>
              </a:rPr>
              <a:t>http://wedocs.unep.org/bitstream/handle/20.500.11822/17932/Microplastic_pollution_in_the_surface_waters_o.pdf?sequence=1&amp;isAllowed=</a:t>
            </a:r>
            <a:r>
              <a:rPr lang="en-US" sz="3500" dirty="0" smtClean="0">
                <a:hlinkClick r:id="rId3"/>
              </a:rPr>
              <a:t>y</a:t>
            </a:r>
            <a:endParaRPr lang="en-US" sz="3500" dirty="0" smtClean="0"/>
          </a:p>
          <a:p>
            <a:pPr marL="0" indent="0">
              <a:buNone/>
            </a:pPr>
            <a:r>
              <a:rPr lang="en-US" sz="3500" dirty="0"/>
              <a:t>Free, C. M., Jensen, O. P., Mason, S. A., </a:t>
            </a:r>
            <a:r>
              <a:rPr lang="en-US" sz="3500" dirty="0" err="1"/>
              <a:t>Eriksen</a:t>
            </a:r>
            <a:r>
              <a:rPr lang="en-US" sz="3500" dirty="0"/>
              <a:t>, M., Williamson, N. J., &amp; </a:t>
            </a:r>
            <a:r>
              <a:rPr lang="en-US" sz="3500" dirty="0" err="1"/>
              <a:t>Boldgiv</a:t>
            </a:r>
            <a:r>
              <a:rPr lang="en-US" sz="3500" dirty="0"/>
              <a:t>, B. (2014). High-levels of microplastic pollution in a large, remote, mountain lake. </a:t>
            </a:r>
            <a:r>
              <a:rPr lang="en-US" sz="3500" i="1" dirty="0"/>
              <a:t>Marine pollution bulletin</a:t>
            </a:r>
            <a:r>
              <a:rPr lang="en-US" sz="3500" dirty="0"/>
              <a:t>, </a:t>
            </a:r>
            <a:r>
              <a:rPr lang="en-US" sz="3500" i="1" dirty="0"/>
              <a:t>85</a:t>
            </a:r>
            <a:r>
              <a:rPr lang="en-US" sz="3500" dirty="0"/>
              <a:t>(1), 156-163. </a:t>
            </a:r>
            <a:r>
              <a:rPr lang="en-US" sz="3500" dirty="0">
                <a:hlinkClick r:id="rId4"/>
              </a:rPr>
              <a:t>http://home.fredonia.edu/sites/default/files/section/earth/PDF/High-levels%20of%20microplastic%20pollution%20in%20a%20large%2C%20remote%2C%20mountain%20lake.pdf </a:t>
            </a:r>
          </a:p>
          <a:p>
            <a:pPr marL="0" indent="0">
              <a:buNone/>
            </a:pPr>
            <a:r>
              <a:rPr lang="en-US" sz="3500" dirty="0" smtClean="0"/>
              <a:t>Graney</a:t>
            </a:r>
            <a:r>
              <a:rPr lang="en-US" sz="3500" dirty="0"/>
              <a:t>, G. (2015). Slipping through the cracks: how tiny plastic microbeads are currently escaping water treatment plants and international pollution regulation. </a:t>
            </a:r>
            <a:r>
              <a:rPr lang="en-US" sz="3500" i="1" dirty="0"/>
              <a:t>Fordham Int'l LJ</a:t>
            </a:r>
            <a:r>
              <a:rPr lang="en-US" sz="3500" dirty="0"/>
              <a:t>, </a:t>
            </a:r>
            <a:r>
              <a:rPr lang="en-US" sz="3500" i="1" dirty="0"/>
              <a:t>39</a:t>
            </a:r>
            <a:r>
              <a:rPr lang="en-US" sz="3500" dirty="0"/>
              <a:t>, 1023. </a:t>
            </a:r>
            <a:r>
              <a:rPr lang="en-US" sz="3500" dirty="0">
                <a:hlinkClick r:id="rId5"/>
              </a:rPr>
              <a:t>https://heinonline.org/hol-cgi-bin/get_pdf.cgi?handle=hein.journals/frdint39&amp;section=29&amp;casa_token=ymmuCQr_5VsAAAAA:R95bTp98eoOv2Aun-GXMTeGrQhSpobBkCJndA8EPBcRdk5Z76OOLv53WpgcU_kvQkBLdmeJR5g </a:t>
            </a:r>
          </a:p>
          <a:p>
            <a:pPr marL="0" indent="0">
              <a:buNone/>
            </a:pPr>
            <a:r>
              <a:rPr lang="en-US" sz="3500" dirty="0" err="1"/>
              <a:t>Mazurais</a:t>
            </a:r>
            <a:r>
              <a:rPr lang="en-US" sz="3500" dirty="0"/>
              <a:t>, D., </a:t>
            </a:r>
            <a:r>
              <a:rPr lang="en-US" sz="3500" dirty="0" err="1"/>
              <a:t>Ernande</a:t>
            </a:r>
            <a:r>
              <a:rPr lang="en-US" sz="3500" dirty="0"/>
              <a:t>, B., </a:t>
            </a:r>
            <a:r>
              <a:rPr lang="en-US" sz="3500" dirty="0" err="1"/>
              <a:t>Quazuguel</a:t>
            </a:r>
            <a:r>
              <a:rPr lang="en-US" sz="3500" dirty="0"/>
              <a:t>, P., Severe, A., </a:t>
            </a:r>
            <a:r>
              <a:rPr lang="en-US" sz="3500" dirty="0" err="1"/>
              <a:t>Huelvan</a:t>
            </a:r>
            <a:r>
              <a:rPr lang="en-US" sz="3500" dirty="0"/>
              <a:t>, C., </a:t>
            </a:r>
            <a:r>
              <a:rPr lang="en-US" sz="3500" dirty="0" err="1"/>
              <a:t>Madec</a:t>
            </a:r>
            <a:r>
              <a:rPr lang="en-US" sz="3500" dirty="0"/>
              <a:t>, L., ... &amp; </a:t>
            </a:r>
            <a:r>
              <a:rPr lang="en-US" sz="3500" dirty="0" err="1"/>
              <a:t>Zambonino-Infante</a:t>
            </a:r>
            <a:r>
              <a:rPr lang="en-US" sz="3500" dirty="0"/>
              <a:t>, J. (2015). Evaluation of the impact of polyethylene microbeads ingestion in European sea bass (</a:t>
            </a:r>
            <a:r>
              <a:rPr lang="en-US" sz="3500" dirty="0" err="1"/>
              <a:t>Dicentrarchus</a:t>
            </a:r>
            <a:r>
              <a:rPr lang="en-US" sz="3500" dirty="0"/>
              <a:t> </a:t>
            </a:r>
            <a:r>
              <a:rPr lang="en-US" sz="3500" dirty="0" err="1"/>
              <a:t>labrax</a:t>
            </a:r>
            <a:r>
              <a:rPr lang="en-US" sz="3500" dirty="0"/>
              <a:t>) larvae. </a:t>
            </a:r>
            <a:r>
              <a:rPr lang="en-US" sz="3500" i="1" dirty="0"/>
              <a:t>Marine environmental research</a:t>
            </a:r>
            <a:r>
              <a:rPr lang="en-US" sz="3500" dirty="0"/>
              <a:t>, </a:t>
            </a:r>
            <a:r>
              <a:rPr lang="en-US" sz="3500" i="1" dirty="0"/>
              <a:t>112</a:t>
            </a:r>
            <a:r>
              <a:rPr lang="en-US" sz="3500" dirty="0"/>
              <a:t>, 78-85. </a:t>
            </a:r>
            <a:r>
              <a:rPr lang="en-US" sz="3500" dirty="0">
                <a:hlinkClick r:id="rId6"/>
              </a:rPr>
              <a:t>http://archimer.ifremer.fr/doc/00279/39057/37621.pdf </a:t>
            </a:r>
            <a:endParaRPr lang="en-US" sz="3500" dirty="0" smtClean="0">
              <a:hlinkClick r:id="rId6"/>
            </a:endParaRPr>
          </a:p>
          <a:p>
            <a:pPr marL="0" indent="0">
              <a:buNone/>
            </a:pPr>
            <a:r>
              <a:rPr lang="en-US" sz="3500" dirty="0" err="1"/>
              <a:t>Sruthy</a:t>
            </a:r>
            <a:r>
              <a:rPr lang="en-US" sz="3500" dirty="0"/>
              <a:t>, S., &amp; </a:t>
            </a:r>
            <a:r>
              <a:rPr lang="en-US" sz="3500" dirty="0" err="1"/>
              <a:t>Ramasamy</a:t>
            </a:r>
            <a:r>
              <a:rPr lang="en-US" sz="3500" dirty="0"/>
              <a:t>, E. V. (2017). Microplastic pollution in </a:t>
            </a:r>
            <a:r>
              <a:rPr lang="en-US" sz="3500" dirty="0" err="1"/>
              <a:t>Vembanad</a:t>
            </a:r>
            <a:r>
              <a:rPr lang="en-US" sz="3500" dirty="0"/>
              <a:t> Lake, Kerala, India: the first report of microplastics in lake and estuarine sediments in India. </a:t>
            </a:r>
            <a:r>
              <a:rPr lang="en-US" sz="3500" i="1" dirty="0"/>
              <a:t>Environmental pollution</a:t>
            </a:r>
            <a:r>
              <a:rPr lang="en-US" sz="3500" dirty="0"/>
              <a:t>, </a:t>
            </a:r>
            <a:r>
              <a:rPr lang="en-US" sz="3500" i="1" dirty="0"/>
              <a:t>222</a:t>
            </a:r>
            <a:r>
              <a:rPr lang="en-US" sz="3500" dirty="0"/>
              <a:t>, 315-322.  </a:t>
            </a:r>
            <a:r>
              <a:rPr lang="en-US" sz="3500" dirty="0">
                <a:hlinkClick r:id="rId7"/>
              </a:rPr>
              <a:t>https://www.researchgate.net/profile/Shini_Sruthy/publication/312222906_Microplastic_pollution_in_Vembanad_Lake_Kerala_India_The_first_report_of_microplastics_in_lake_and_estuarine_sediments_in_India/links/5af164e1aca272bf4255b7ca/Microplastic-pollution-in-Vembanad-Lake-Kerala-India-The-first-report-of-microplastics-in-lake-and-estuarine-sediments-in-India.pdf </a:t>
            </a:r>
            <a:endParaRPr lang="en-US" sz="3500" dirty="0" smtClean="0">
              <a:hlinkClick r:id="rId7"/>
            </a:endParaRPr>
          </a:p>
          <a:p>
            <a:pPr marL="0" indent="0">
              <a:buNone/>
            </a:pPr>
            <a:r>
              <a:rPr lang="en-US" sz="3500" dirty="0"/>
              <a:t>Zhang, K., </a:t>
            </a:r>
            <a:r>
              <a:rPr lang="en-US" sz="3500" dirty="0" err="1"/>
              <a:t>Xiong</a:t>
            </a:r>
            <a:r>
              <a:rPr lang="en-US" sz="3500" dirty="0"/>
              <a:t>, X., Hu, H., Wu, C., Bi, Y., Wu, Y., ... &amp; Liu, J. (2017). Occurrence and characteristics of microplastic pollution in </a:t>
            </a:r>
            <a:r>
              <a:rPr lang="en-US" sz="3500" dirty="0" err="1"/>
              <a:t>Xiangxi</a:t>
            </a:r>
            <a:r>
              <a:rPr lang="en-US" sz="3500" dirty="0"/>
              <a:t> Bay of Three Gorges Reservoir, China. </a:t>
            </a:r>
            <a:r>
              <a:rPr lang="en-US" sz="3500" i="1" dirty="0"/>
              <a:t>Environmental Science &amp; Technology</a:t>
            </a:r>
            <a:r>
              <a:rPr lang="en-US" sz="3500" dirty="0"/>
              <a:t>, </a:t>
            </a:r>
            <a:r>
              <a:rPr lang="en-US" sz="3500" i="1" dirty="0"/>
              <a:t>51</a:t>
            </a:r>
            <a:r>
              <a:rPr lang="en-US" sz="3500" dirty="0"/>
              <a:t>(7), 3794-3801</a:t>
            </a:r>
            <a:r>
              <a:rPr lang="en-US" sz="3500" dirty="0" smtClean="0"/>
              <a:t>.</a:t>
            </a:r>
            <a:endParaRPr lang="en-US" sz="3500" dirty="0">
              <a:hlinkClick r:id="rId7"/>
            </a:endParaRPr>
          </a:p>
          <a:p>
            <a:pPr marL="0" indent="0">
              <a:buNone/>
            </a:pPr>
            <a:endParaRPr lang="en-US" dirty="0">
              <a:hlinkClick r:id="rId6"/>
            </a:endParaRPr>
          </a:p>
          <a:p>
            <a:endParaRPr lang="en-US" dirty="0"/>
          </a:p>
          <a:p>
            <a:pPr marL="0" indent="0">
              <a:buNone/>
            </a:pPr>
            <a:endParaRPr lang="en-US" dirty="0"/>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2"/>
            </a:endParaRPr>
          </a:p>
          <a:p>
            <a:pPr marL="0" indent="0">
              <a:buNone/>
            </a:pPr>
            <a:endParaRPr lang="en-US" dirty="0">
              <a:hlinkClick r:id=""/>
            </a:endParaRPr>
          </a:p>
          <a:p>
            <a:pPr marL="0" indent="0">
              <a:buNone/>
            </a:pPr>
            <a:endParaRPr lang="en-US" dirty="0">
              <a:hlinkClick r:id=""/>
            </a:endParaRP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27</a:t>
            </a:fld>
            <a:endParaRPr lang="en-US"/>
          </a:p>
        </p:txBody>
      </p:sp>
    </p:spTree>
    <p:extLst>
      <p:ext uri="{BB962C8B-B14F-4D97-AF65-F5344CB8AC3E}">
        <p14:creationId xmlns:p14="http://schemas.microsoft.com/office/powerpoint/2010/main" val="31369831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b="1" dirty="0" smtClean="0">
                <a:solidFill>
                  <a:srgbClr val="FF0000"/>
                </a:solidFill>
              </a:rPr>
              <a:t>With the strong science evidence, came the push for legislation and the Plastic &amp; Chemical industry backlash</a:t>
            </a:r>
            <a:endParaRPr lang="en-US" sz="3600" b="1" dirty="0">
              <a:solidFill>
                <a:srgbClr val="FF0000"/>
              </a:solidFill>
            </a:endParaRPr>
          </a:p>
        </p:txBody>
      </p:sp>
      <p:sp>
        <p:nvSpPr>
          <p:cNvPr id="3" name="Content Placeholder 2"/>
          <p:cNvSpPr>
            <a:spLocks noGrp="1"/>
          </p:cNvSpPr>
          <p:nvPr>
            <p:ph idx="1"/>
          </p:nvPr>
        </p:nvSpPr>
        <p:spPr>
          <a:xfrm>
            <a:off x="0" y="1600201"/>
            <a:ext cx="9144000" cy="3850480"/>
          </a:xfrm>
        </p:spPr>
        <p:txBody>
          <a:bodyPr>
            <a:normAutofit/>
          </a:bodyPr>
          <a:lstStyle/>
          <a:p>
            <a:pPr marL="0" indent="0">
              <a:buNone/>
            </a:pPr>
            <a:r>
              <a:rPr lang="en-US" sz="2400" dirty="0"/>
              <a:t> By 2018, the world was on track to eliminate microbeads from ‘rinse-off’ products within a decade, reducing microplastics flowing into oceans by 1–2%. This confirms the power of environmental norms, but how and why this phaseout is occurring – unequally across jurisdictions, with firms creating loopholes, missing deadlines and limiting the scope of reforms – also reveals innate weaknesses of bottom-up, ad hoc norm diffusion as a way of improving marine governance. These weaknesses are heightened when economic stakes are high, solutions are complex and costly, authority is fragmented across jurisdictions and corporate resistance is strong.</a:t>
            </a:r>
          </a:p>
        </p:txBody>
      </p:sp>
      <p:sp>
        <p:nvSpPr>
          <p:cNvPr id="4" name="Slide Number Placeholder 3"/>
          <p:cNvSpPr>
            <a:spLocks noGrp="1"/>
          </p:cNvSpPr>
          <p:nvPr>
            <p:ph type="sldNum" sz="quarter" idx="12"/>
          </p:nvPr>
        </p:nvSpPr>
        <p:spPr/>
        <p:txBody>
          <a:bodyPr/>
          <a:lstStyle/>
          <a:p>
            <a:fld id="{651FC063-5EA9-49AF-AFAF-D68C9E82B23B}" type="slidenum">
              <a:rPr lang="en-US" smtClean="0"/>
              <a:pPr/>
              <a:t>28</a:t>
            </a:fld>
            <a:endParaRPr lang="en-US"/>
          </a:p>
        </p:txBody>
      </p:sp>
      <p:sp>
        <p:nvSpPr>
          <p:cNvPr id="5" name="Rectangle 4"/>
          <p:cNvSpPr/>
          <p:nvPr/>
        </p:nvSpPr>
        <p:spPr>
          <a:xfrm>
            <a:off x="0" y="5435797"/>
            <a:ext cx="9144000" cy="1477328"/>
          </a:xfrm>
          <a:prstGeom prst="rect">
            <a:avLst/>
          </a:prstGeom>
        </p:spPr>
        <p:txBody>
          <a:bodyPr wrap="square">
            <a:spAutoFit/>
          </a:bodyPr>
          <a:lstStyle/>
          <a:p>
            <a:r>
              <a:rPr lang="en-US" dirty="0" err="1"/>
              <a:t>Dauvergne</a:t>
            </a:r>
            <a:r>
              <a:rPr lang="en-US" dirty="0"/>
              <a:t>, P. (2018). The power of environmental norms: marine plastic pollution and the politics of microbeads. </a:t>
            </a:r>
            <a:r>
              <a:rPr lang="en-US" i="1" dirty="0"/>
              <a:t>Environmental Politics</a:t>
            </a:r>
            <a:r>
              <a:rPr lang="en-US" dirty="0"/>
              <a:t>, </a:t>
            </a:r>
            <a:r>
              <a:rPr lang="en-US" i="1" dirty="0"/>
              <a:t>27</a:t>
            </a:r>
            <a:r>
              <a:rPr lang="en-US" dirty="0"/>
              <a:t>(4), 579-597.  </a:t>
            </a:r>
            <a:r>
              <a:rPr lang="en-US" dirty="0">
                <a:hlinkClick r:id="rId2"/>
              </a:rPr>
              <a:t>https://www.tandfonline.com/doi/full/10.1080/09644016.2018.1449090?casa_token=BVL7PLRvfkEAAAAA:VJJhPBWyyk1UO7mHkflU63yUoEVnB7QBiL_GEIgRJuwcy8eMI2ncXRwdR3b7tTJ0_oW1pCtcgv0Z </a:t>
            </a:r>
          </a:p>
        </p:txBody>
      </p:sp>
    </p:spTree>
    <p:extLst>
      <p:ext uri="{BB962C8B-B14F-4D97-AF65-F5344CB8AC3E}">
        <p14:creationId xmlns:p14="http://schemas.microsoft.com/office/powerpoint/2010/main" val="3343693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8900"/>
            <a:ext cx="9144000" cy="6666271"/>
          </a:xfrm>
          <a:prstGeom prst="rect">
            <a:avLst/>
          </a:prstGeom>
        </p:spPr>
      </p:pic>
      <p:sp>
        <p:nvSpPr>
          <p:cNvPr id="5" name="TextBox 4"/>
          <p:cNvSpPr txBox="1"/>
          <p:nvPr/>
        </p:nvSpPr>
        <p:spPr>
          <a:xfrm>
            <a:off x="701095" y="6178319"/>
            <a:ext cx="3783268" cy="523220"/>
          </a:xfrm>
          <a:prstGeom prst="rect">
            <a:avLst/>
          </a:prstGeom>
          <a:noFill/>
        </p:spPr>
        <p:txBody>
          <a:bodyPr wrap="square" rtlCol="0">
            <a:spAutoFit/>
          </a:bodyPr>
          <a:lstStyle/>
          <a:p>
            <a:r>
              <a:rPr lang="en-US" sz="2800" b="1" dirty="0" smtClean="0">
                <a:solidFill>
                  <a:schemeClr val="bg1"/>
                </a:solidFill>
                <a:sym typeface="Wingdings"/>
              </a:rPr>
              <a:t> </a:t>
            </a:r>
            <a:r>
              <a:rPr lang="en-US" sz="2800" b="1" dirty="0" smtClean="0">
                <a:solidFill>
                  <a:schemeClr val="bg1"/>
                </a:solidFill>
              </a:rPr>
              <a:t>RIO GRANDE RIVER</a:t>
            </a:r>
            <a:endParaRPr lang="en-US" sz="2800" b="1" dirty="0">
              <a:solidFill>
                <a:schemeClr val="bg1"/>
              </a:solidFill>
            </a:endParaRPr>
          </a:p>
        </p:txBody>
      </p:sp>
      <p:sp>
        <p:nvSpPr>
          <p:cNvPr id="2" name="Slide Number Placeholder 1"/>
          <p:cNvSpPr>
            <a:spLocks noGrp="1"/>
          </p:cNvSpPr>
          <p:nvPr>
            <p:ph type="sldNum" sz="quarter" idx="12"/>
          </p:nvPr>
        </p:nvSpPr>
        <p:spPr/>
        <p:txBody>
          <a:bodyPr/>
          <a:lstStyle/>
          <a:p>
            <a:fld id="{651FC063-5EA9-49AF-AFAF-D68C9E82B23B}" type="slidenum">
              <a:rPr lang="en-US" smtClean="0"/>
              <a:pPr/>
              <a:t>29</a:t>
            </a:fld>
            <a:endParaRPr lang="en-US"/>
          </a:p>
        </p:txBody>
      </p:sp>
    </p:spTree>
    <p:extLst>
      <p:ext uri="{BB962C8B-B14F-4D97-AF65-F5344CB8AC3E}">
        <p14:creationId xmlns:p14="http://schemas.microsoft.com/office/powerpoint/2010/main" val="121821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56"/>
            <a:ext cx="8229600" cy="599253"/>
          </a:xfrm>
        </p:spPr>
        <p:txBody>
          <a:bodyPr>
            <a:normAutofit fontScale="90000"/>
          </a:bodyPr>
          <a:lstStyle/>
          <a:p>
            <a:r>
              <a:rPr lang="en-US" b="1" dirty="0" smtClean="0">
                <a:solidFill>
                  <a:srgbClr val="008000"/>
                </a:solidFill>
              </a:rPr>
              <a:t>Facts for Las Cruceans to Ponder</a:t>
            </a:r>
            <a:endParaRPr lang="en-US" b="1" dirty="0">
              <a:solidFill>
                <a:srgbClr val="008000"/>
              </a:solidFill>
            </a:endParaRPr>
          </a:p>
        </p:txBody>
      </p:sp>
      <p:sp>
        <p:nvSpPr>
          <p:cNvPr id="3" name="Content Placeholder 2"/>
          <p:cNvSpPr>
            <a:spLocks noGrp="1"/>
          </p:cNvSpPr>
          <p:nvPr>
            <p:ph idx="1"/>
          </p:nvPr>
        </p:nvSpPr>
        <p:spPr>
          <a:xfrm>
            <a:off x="0" y="723691"/>
            <a:ext cx="9144000" cy="5997783"/>
          </a:xfrm>
        </p:spPr>
        <p:txBody>
          <a:bodyPr>
            <a:normAutofit fontScale="77500" lnSpcReduction="20000"/>
          </a:bodyPr>
          <a:lstStyle/>
          <a:p>
            <a:r>
              <a:rPr lang="en-US" dirty="0" smtClean="0"/>
              <a:t>Worldwide 500 billion plastic bags produced a year, consumed at rate of 1 million per minute</a:t>
            </a:r>
          </a:p>
          <a:p>
            <a:r>
              <a:rPr lang="en-US" dirty="0" smtClean="0"/>
              <a:t>14 Billion pounds of trash enter Oceans every year</a:t>
            </a:r>
          </a:p>
          <a:p>
            <a:r>
              <a:rPr lang="en-US" dirty="0" smtClean="0"/>
              <a:t>50% of all plastic produced is used only once, and tossed; only 5% is ever recycled</a:t>
            </a:r>
          </a:p>
          <a:p>
            <a:r>
              <a:rPr lang="en-US" dirty="0" smtClean="0"/>
              <a:t>Average American tosses 185 pounds  of plastic each year</a:t>
            </a:r>
          </a:p>
          <a:p>
            <a:r>
              <a:rPr lang="en-US" dirty="0" smtClean="0"/>
              <a:t>1 Million Sea Birds &amp; 100,000 Marine Mammals killed by Plastic in world’s oceans</a:t>
            </a:r>
          </a:p>
          <a:p>
            <a:r>
              <a:rPr lang="en-US" dirty="0" smtClean="0"/>
              <a:t>The Nanoplastic particles in just one Plastic Water Bottle break down, to potentially reach every mile of beach on Planet Earth</a:t>
            </a:r>
          </a:p>
          <a:p>
            <a:r>
              <a:rPr lang="en-US" dirty="0" smtClean="0"/>
              <a:t>93% of Americans above age 6, have BPA contamination from plastic in their body</a:t>
            </a:r>
          </a:p>
          <a:p>
            <a:r>
              <a:rPr lang="en-US" dirty="0" smtClean="0"/>
              <a:t>12 Hormone altering chemical toxins are absorbed in microplastic lint, microbeads, and in those tiny nanoplastic particles (so mall they penetrate the deepest into lungs, liver, kidney, and can enter every molecule in the human body).</a:t>
            </a:r>
          </a:p>
        </p:txBody>
      </p:sp>
      <p:sp>
        <p:nvSpPr>
          <p:cNvPr id="4" name="Slide Number Placeholder 3"/>
          <p:cNvSpPr>
            <a:spLocks noGrp="1"/>
          </p:cNvSpPr>
          <p:nvPr>
            <p:ph type="sldNum" sz="quarter" idx="12"/>
          </p:nvPr>
        </p:nvSpPr>
        <p:spPr/>
        <p:txBody>
          <a:bodyPr/>
          <a:lstStyle/>
          <a:p>
            <a:fld id="{651FC063-5EA9-49AF-AFAF-D68C9E82B23B}" type="slidenum">
              <a:rPr lang="en-US" smtClean="0"/>
              <a:pPr/>
              <a:t>3</a:t>
            </a:fld>
            <a:endParaRPr lang="en-US"/>
          </a:p>
        </p:txBody>
      </p:sp>
    </p:spTree>
    <p:extLst>
      <p:ext uri="{BB962C8B-B14F-4D97-AF65-F5344CB8AC3E}">
        <p14:creationId xmlns:p14="http://schemas.microsoft.com/office/powerpoint/2010/main" val="2255413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0"/>
            <a:ext cx="8229600" cy="757287"/>
          </a:xfrm>
        </p:spPr>
        <p:txBody>
          <a:bodyPr>
            <a:normAutofit fontScale="90000"/>
          </a:bodyPr>
          <a:lstStyle/>
          <a:p>
            <a:r>
              <a:rPr lang="en-US" dirty="0" smtClean="0"/>
              <a:t>Science of How to Study Microplastic in our Rivers, Lakes, Oceans</a:t>
            </a:r>
            <a:endParaRPr lang="en-US" dirty="0"/>
          </a:p>
        </p:txBody>
      </p:sp>
      <p:sp>
        <p:nvSpPr>
          <p:cNvPr id="3" name="Content Placeholder 2"/>
          <p:cNvSpPr>
            <a:spLocks noGrp="1"/>
          </p:cNvSpPr>
          <p:nvPr>
            <p:ph idx="1"/>
          </p:nvPr>
        </p:nvSpPr>
        <p:spPr>
          <a:xfrm>
            <a:off x="457200" y="1070704"/>
            <a:ext cx="8229600" cy="1058991"/>
          </a:xfrm>
        </p:spPr>
        <p:txBody>
          <a:bodyPr>
            <a:normAutofit lnSpcReduction="10000"/>
          </a:bodyPr>
          <a:lstStyle/>
          <a:p>
            <a:pPr marL="0" indent="0">
              <a:buNone/>
            </a:pPr>
            <a:r>
              <a:rPr lang="en-US" dirty="0">
                <a:hlinkClick r:id="rId2"/>
              </a:rPr>
              <a:t>https://www.youtube.com/watch?v=</a:t>
            </a:r>
            <a:r>
              <a:rPr lang="en-US" dirty="0" smtClean="0">
                <a:hlinkClick r:id="rId2"/>
              </a:rPr>
              <a:t>FJ36Gt6Rn0k</a:t>
            </a:r>
            <a:r>
              <a:rPr lang="en-US" dirty="0" smtClean="0"/>
              <a:t> </a:t>
            </a:r>
            <a:endParaRPr lang="en-US" dirty="0"/>
          </a:p>
        </p:txBody>
      </p:sp>
      <p:pic>
        <p:nvPicPr>
          <p:cNvPr id="4" name="Picture 3"/>
          <p:cNvPicPr>
            <a:picLocks noChangeAspect="1"/>
          </p:cNvPicPr>
          <p:nvPr/>
        </p:nvPicPr>
        <p:blipFill>
          <a:blip r:embed="rId3"/>
          <a:stretch>
            <a:fillRect/>
          </a:stretch>
        </p:blipFill>
        <p:spPr>
          <a:xfrm>
            <a:off x="0" y="1956715"/>
            <a:ext cx="9144000" cy="4901285"/>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30</a:t>
            </a:fld>
            <a:endParaRPr lang="en-US"/>
          </a:p>
        </p:txBody>
      </p:sp>
    </p:spTree>
    <p:extLst>
      <p:ext uri="{BB962C8B-B14F-4D97-AF65-F5344CB8AC3E}">
        <p14:creationId xmlns:p14="http://schemas.microsoft.com/office/powerpoint/2010/main" val="27421286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FF0000"/>
                </a:solidFill>
              </a:rPr>
              <a:t>Question: Are there microbeads passing through Las Cruces Water Treatment plant into Rio Grande?</a:t>
            </a:r>
            <a:endParaRPr lang="en-US" sz="3200" b="1" dirty="0">
              <a:solidFill>
                <a:srgbClr val="FF0000"/>
              </a:solidFill>
            </a:endParaRPr>
          </a:p>
        </p:txBody>
      </p:sp>
      <p:sp>
        <p:nvSpPr>
          <p:cNvPr id="3" name="Content Placeholder 2"/>
          <p:cNvSpPr>
            <a:spLocks noGrp="1"/>
          </p:cNvSpPr>
          <p:nvPr>
            <p:ph idx="1"/>
          </p:nvPr>
        </p:nvSpPr>
        <p:spPr/>
        <p:txBody>
          <a:bodyPr/>
          <a:lstStyle/>
          <a:p>
            <a:pPr marL="0" indent="0">
              <a:buNone/>
            </a:pPr>
            <a:r>
              <a:rPr lang="en-US" sz="3600" dirty="0"/>
              <a:t>I am searching for "microbeads," bits of plastic no bigger than salt grains that absorb toxins such as motor oil, DDT, PCB, Cleaning solvents, and insecticides as they tumble downstream from the Las Cruces Water Treatment Plant </a:t>
            </a:r>
            <a:r>
              <a:rPr lang="en-US" sz="3600" dirty="0" smtClean="0"/>
              <a:t>and the Las Cruces Recycling facility, and then </a:t>
            </a:r>
            <a:r>
              <a:rPr lang="en-US" sz="3600" dirty="0"/>
              <a:t>into the Rio Grande </a:t>
            </a:r>
            <a:r>
              <a:rPr lang="en-US" sz="3600" dirty="0" smtClean="0"/>
              <a:t>River.</a:t>
            </a:r>
            <a:endParaRPr lang="en-US" sz="3600" b="1" dirty="0"/>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31</a:t>
            </a:fld>
            <a:endParaRPr lang="en-US"/>
          </a:p>
        </p:txBody>
      </p:sp>
    </p:spTree>
    <p:extLst>
      <p:ext uri="{BB962C8B-B14F-4D97-AF65-F5344CB8AC3E}">
        <p14:creationId xmlns:p14="http://schemas.microsoft.com/office/powerpoint/2010/main" val="21431408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Rio Grande River have microbeads pollution</a:t>
            </a:r>
            <a:endParaRPr lang="en-US" dirty="0"/>
          </a:p>
        </p:txBody>
      </p:sp>
      <p:sp>
        <p:nvSpPr>
          <p:cNvPr id="3" name="Content Placeholder 2"/>
          <p:cNvSpPr>
            <a:spLocks noGrp="1"/>
          </p:cNvSpPr>
          <p:nvPr>
            <p:ph idx="1"/>
          </p:nvPr>
        </p:nvSpPr>
        <p:spPr>
          <a:xfrm>
            <a:off x="457200" y="1600200"/>
            <a:ext cx="8229600" cy="926693"/>
          </a:xfrm>
        </p:spPr>
        <p:txBody>
          <a:bodyPr/>
          <a:lstStyle/>
          <a:p>
            <a:pPr marL="0" indent="0">
              <a:buNone/>
            </a:pPr>
            <a:r>
              <a:rPr lang="en-US" dirty="0" smtClean="0"/>
              <a:t>We shall look for this</a:t>
            </a:r>
            <a:endParaRPr lang="en-US" dirty="0"/>
          </a:p>
        </p:txBody>
      </p:sp>
      <p:pic>
        <p:nvPicPr>
          <p:cNvPr id="4" name="Picture 3"/>
          <p:cNvPicPr>
            <a:picLocks noChangeAspect="1"/>
          </p:cNvPicPr>
          <p:nvPr/>
        </p:nvPicPr>
        <p:blipFill>
          <a:blip r:embed="rId2"/>
          <a:stretch>
            <a:fillRect/>
          </a:stretch>
        </p:blipFill>
        <p:spPr>
          <a:xfrm>
            <a:off x="1097941" y="2526893"/>
            <a:ext cx="7080399" cy="3788971"/>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32</a:t>
            </a:fld>
            <a:endParaRPr lang="en-US"/>
          </a:p>
        </p:txBody>
      </p:sp>
    </p:spTree>
    <p:extLst>
      <p:ext uri="{BB962C8B-B14F-4D97-AF65-F5344CB8AC3E}">
        <p14:creationId xmlns:p14="http://schemas.microsoft.com/office/powerpoint/2010/main" val="4713552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 </a:t>
            </a:r>
            <a:r>
              <a:rPr lang="en-US" dirty="0"/>
              <a:t>Lawrence River </a:t>
            </a:r>
            <a:r>
              <a:rPr lang="en-US" dirty="0">
                <a:hlinkClick r:id="rId2"/>
              </a:rPr>
              <a:t>https://www.youtube.com/watch?v=</a:t>
            </a:r>
            <a:r>
              <a:rPr lang="en-US" dirty="0" smtClean="0">
                <a:hlinkClick r:id="rId2"/>
              </a:rPr>
              <a:t>JkQp_uNC6mk</a:t>
            </a:r>
            <a:r>
              <a:rPr lang="en-US" dirty="0" smtClean="0"/>
              <a:t> </a:t>
            </a:r>
            <a:endParaRPr lang="en-US" dirty="0"/>
          </a:p>
        </p:txBody>
      </p:sp>
      <p:sp>
        <p:nvSpPr>
          <p:cNvPr id="4" name="Rectangle 3"/>
          <p:cNvSpPr/>
          <p:nvPr/>
        </p:nvSpPr>
        <p:spPr>
          <a:xfrm>
            <a:off x="457200" y="1997701"/>
            <a:ext cx="8686800" cy="4401205"/>
          </a:xfrm>
          <a:prstGeom prst="rect">
            <a:avLst/>
          </a:prstGeom>
        </p:spPr>
        <p:txBody>
          <a:bodyPr wrap="square">
            <a:spAutoFit/>
          </a:bodyPr>
          <a:lstStyle/>
          <a:p>
            <a:r>
              <a:rPr lang="en-US" sz="4000" dirty="0"/>
              <a:t>The tiny polyethylene and polypropylene </a:t>
            </a:r>
            <a:r>
              <a:rPr lang="en-US" sz="4000" dirty="0" smtClean="0"/>
              <a:t>microbeads </a:t>
            </a:r>
            <a:r>
              <a:rPr lang="en-US" sz="4000" dirty="0"/>
              <a:t>are an emerging concern among </a:t>
            </a:r>
            <a:r>
              <a:rPr lang="en-US" sz="4000" dirty="0" smtClean="0"/>
              <a:t>the world’s scientists </a:t>
            </a:r>
            <a:r>
              <a:rPr lang="en-US" sz="4000" dirty="0"/>
              <a:t>and environmentalists. The </a:t>
            </a:r>
            <a:r>
              <a:rPr lang="en-US" sz="4000" dirty="0" smtClean="0"/>
              <a:t>plastic microbeads </a:t>
            </a:r>
            <a:r>
              <a:rPr lang="en-US" sz="4000" dirty="0"/>
              <a:t>come mostly from personal care products such as facial exfoliants and body washes</a:t>
            </a:r>
          </a:p>
        </p:txBody>
      </p:sp>
      <p:sp>
        <p:nvSpPr>
          <p:cNvPr id="3" name="Slide Number Placeholder 2"/>
          <p:cNvSpPr>
            <a:spLocks noGrp="1"/>
          </p:cNvSpPr>
          <p:nvPr>
            <p:ph type="sldNum" sz="quarter" idx="12"/>
          </p:nvPr>
        </p:nvSpPr>
        <p:spPr/>
        <p:txBody>
          <a:bodyPr/>
          <a:lstStyle/>
          <a:p>
            <a:fld id="{651FC063-5EA9-49AF-AFAF-D68C9E82B23B}" type="slidenum">
              <a:rPr lang="en-US" smtClean="0"/>
              <a:pPr/>
              <a:t>33</a:t>
            </a:fld>
            <a:endParaRPr lang="en-US"/>
          </a:p>
        </p:txBody>
      </p:sp>
    </p:spTree>
    <p:extLst>
      <p:ext uri="{BB962C8B-B14F-4D97-AF65-F5344CB8AC3E}">
        <p14:creationId xmlns:p14="http://schemas.microsoft.com/office/powerpoint/2010/main" val="6205895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Analysis Citizen Scientists doing on Rivers in Italy</a:t>
            </a:r>
            <a:endParaRPr lang="en-US" dirty="0"/>
          </a:p>
        </p:txBody>
      </p:sp>
      <p:sp>
        <p:nvSpPr>
          <p:cNvPr id="3" name="Content Placeholder 2"/>
          <p:cNvSpPr>
            <a:spLocks noGrp="1"/>
          </p:cNvSpPr>
          <p:nvPr>
            <p:ph idx="1"/>
          </p:nvPr>
        </p:nvSpPr>
        <p:spPr/>
        <p:txBody>
          <a:bodyPr>
            <a:normAutofit fontScale="85000" lnSpcReduction="10000"/>
          </a:bodyPr>
          <a:lstStyle/>
          <a:p>
            <a:r>
              <a:rPr lang="en-US" dirty="0">
                <a:hlinkClick r:id="rId2"/>
              </a:rPr>
              <a:t>https://www.youtube.com/watch?v=</a:t>
            </a:r>
            <a:r>
              <a:rPr lang="en-US" dirty="0" smtClean="0">
                <a:hlinkClick r:id="rId2"/>
              </a:rPr>
              <a:t>ZegpDbhG9AY</a:t>
            </a:r>
            <a:r>
              <a:rPr lang="en-US" dirty="0" smtClean="0"/>
              <a:t> </a:t>
            </a:r>
          </a:p>
          <a:p>
            <a:pPr marL="514350" indent="-514350">
              <a:buAutoNum type="arabicPeriod"/>
            </a:pPr>
            <a:r>
              <a:rPr lang="en-US" dirty="0" smtClean="0"/>
              <a:t>Chemical reagents to measure nitrate and phosphate concentrations</a:t>
            </a:r>
          </a:p>
          <a:p>
            <a:pPr marL="514350" indent="-514350">
              <a:buAutoNum type="arabicPeriod"/>
            </a:pPr>
            <a:r>
              <a:rPr lang="en-US" dirty="0" smtClean="0"/>
              <a:t>Visual analysis of clarity of the water</a:t>
            </a:r>
          </a:p>
          <a:p>
            <a:pPr marL="0" indent="0">
              <a:buNone/>
            </a:pPr>
            <a:r>
              <a:rPr lang="en-US" dirty="0" smtClean="0"/>
              <a:t>It goes into a Citizen Scientist app</a:t>
            </a:r>
          </a:p>
          <a:p>
            <a:pPr marL="0" indent="0">
              <a:buNone/>
            </a:pPr>
            <a:r>
              <a:rPr lang="en-US" dirty="0" smtClean="0"/>
              <a:t>3. There are lab tests in Italy of the size, weight, &amp; type of microplastic, plastic microbeads, and microfibers from polyester in the rivers</a:t>
            </a:r>
          </a:p>
          <a:p>
            <a:pPr marL="0" indent="0">
              <a:buNone/>
            </a:pPr>
            <a:r>
              <a:rPr lang="en-US" dirty="0" smtClean="0"/>
              <a:t>4. Lab tests of Microcosm tests on aquatic life changes from micro plastic in the ecosystem of the rivers</a:t>
            </a:r>
          </a:p>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34</a:t>
            </a:fld>
            <a:endParaRPr lang="en-US"/>
          </a:p>
        </p:txBody>
      </p:sp>
    </p:spTree>
    <p:extLst>
      <p:ext uri="{BB962C8B-B14F-4D97-AF65-F5344CB8AC3E}">
        <p14:creationId xmlns:p14="http://schemas.microsoft.com/office/powerpoint/2010/main" val="40561017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8800" y="241300"/>
            <a:ext cx="8013700" cy="6375400"/>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35</a:t>
            </a:fld>
            <a:endParaRPr lang="en-US"/>
          </a:p>
        </p:txBody>
      </p:sp>
    </p:spTree>
    <p:extLst>
      <p:ext uri="{BB962C8B-B14F-4D97-AF65-F5344CB8AC3E}">
        <p14:creationId xmlns:p14="http://schemas.microsoft.com/office/powerpoint/2010/main" val="34819319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39771"/>
          </a:xfrm>
        </p:spPr>
        <p:txBody>
          <a:bodyPr>
            <a:normAutofit fontScale="90000"/>
          </a:bodyPr>
          <a:lstStyle/>
          <a:p>
            <a:r>
              <a:rPr lang="en-US" dirty="0" smtClean="0"/>
              <a:t>Industry’s countermeasures</a:t>
            </a:r>
            <a:endParaRPr lang="en-US" dirty="0"/>
          </a:p>
        </p:txBody>
      </p:sp>
      <p:sp>
        <p:nvSpPr>
          <p:cNvPr id="2" name="Slide Number Placeholder 1"/>
          <p:cNvSpPr>
            <a:spLocks noGrp="1"/>
          </p:cNvSpPr>
          <p:nvPr>
            <p:ph type="sldNum" sz="quarter" idx="12"/>
          </p:nvPr>
        </p:nvSpPr>
        <p:spPr/>
        <p:txBody>
          <a:bodyPr/>
          <a:lstStyle/>
          <a:p>
            <a:fld id="{651FC063-5EA9-49AF-AFAF-D68C9E82B23B}" type="slidenum">
              <a:rPr lang="en-US" smtClean="0"/>
              <a:pPr/>
              <a:t>36</a:t>
            </a:fld>
            <a:endParaRPr lang="en-US"/>
          </a:p>
        </p:txBody>
      </p:sp>
      <p:sp>
        <p:nvSpPr>
          <p:cNvPr id="5" name="Rectangle 4"/>
          <p:cNvSpPr/>
          <p:nvPr/>
        </p:nvSpPr>
        <p:spPr>
          <a:xfrm>
            <a:off x="301768" y="859249"/>
            <a:ext cx="8680185" cy="830997"/>
          </a:xfrm>
          <a:prstGeom prst="rect">
            <a:avLst/>
          </a:prstGeom>
        </p:spPr>
        <p:txBody>
          <a:bodyPr wrap="square">
            <a:spAutoFit/>
          </a:bodyPr>
          <a:lstStyle/>
          <a:p>
            <a:r>
              <a:rPr lang="en-US" sz="2400" dirty="0" smtClean="0"/>
              <a:t>Reduction </a:t>
            </a:r>
            <a:r>
              <a:rPr lang="en-US" sz="2400" dirty="0"/>
              <a:t>of microbeads has not occurred evenly across jurisdictions, firms or products</a:t>
            </a:r>
          </a:p>
        </p:txBody>
      </p:sp>
      <p:sp>
        <p:nvSpPr>
          <p:cNvPr id="6" name="Rectangle 5"/>
          <p:cNvSpPr/>
          <p:nvPr/>
        </p:nvSpPr>
        <p:spPr>
          <a:xfrm>
            <a:off x="632472" y="1690246"/>
            <a:ext cx="8385031" cy="4524315"/>
          </a:xfrm>
          <a:prstGeom prst="rect">
            <a:avLst/>
          </a:prstGeom>
        </p:spPr>
        <p:txBody>
          <a:bodyPr wrap="square">
            <a:spAutoFit/>
          </a:bodyPr>
          <a:lstStyle/>
          <a:p>
            <a:r>
              <a:rPr lang="en-US" sz="2400" dirty="0"/>
              <a:t>Industry has further lobbied for legislation that would allow biodegradable microplastics (</a:t>
            </a:r>
            <a:r>
              <a:rPr lang="en-US" sz="2400" dirty="0" err="1"/>
              <a:t>Rochman</a:t>
            </a:r>
            <a:r>
              <a:rPr lang="en-US" sz="2400" dirty="0"/>
              <a:t> et al. 2015b </a:t>
            </a:r>
            <a:r>
              <a:rPr lang="en-US" sz="2400" dirty="0" err="1"/>
              <a:t>Rochman</a:t>
            </a:r>
            <a:r>
              <a:rPr lang="en-US" sz="2400" dirty="0"/>
              <a:t>, C.M., et al. </a:t>
            </a:r>
            <a:r>
              <a:rPr lang="en-US" sz="2400" dirty="0" smtClean="0"/>
              <a:t>2015b</a:t>
            </a:r>
            <a:r>
              <a:rPr lang="mr-IN" sz="2400" dirty="0" smtClean="0"/>
              <a:t>…</a:t>
            </a:r>
            <a:r>
              <a:rPr lang="en-US" sz="2400" dirty="0" smtClean="0"/>
              <a:t> </a:t>
            </a:r>
            <a:r>
              <a:rPr lang="en-US" sz="2400" dirty="0"/>
              <a:t>while concurrently arguing that microbeads, which comprise a ‘tiny’ portion of plastic pollution, were being unfairly demonized because of their visibility in consumer products (Personal Care Products Council et al. 2017 Personal Care Products Council (PCPC), et al., 2017. Global cosmetics and personal care industry addresses plastic pollution in oceans. 5 June. Available from:</a:t>
            </a:r>
          </a:p>
          <a:p>
            <a:r>
              <a:rPr lang="en-US" sz="2400" dirty="0">
                <a:hlinkClick r:id="rId2"/>
              </a:rPr>
              <a:t>http://</a:t>
            </a:r>
            <a:r>
              <a:rPr lang="en-US" sz="2400" dirty="0" err="1">
                <a:hlinkClick r:id="rId2"/>
              </a:rPr>
              <a:t>www.personalcarecouncil.org</a:t>
            </a:r>
            <a:r>
              <a:rPr lang="en-US" sz="2400" dirty="0">
                <a:hlinkClick r:id="rId2"/>
              </a:rPr>
              <a:t>/newsroom/</a:t>
            </a:r>
            <a:r>
              <a:rPr lang="en-US" sz="2400" dirty="0" err="1">
                <a:hlinkClick r:id="rId2"/>
              </a:rPr>
              <a:t>personalcareindustry</a:t>
            </a:r>
            <a:r>
              <a:rPr lang="en-US" sz="2400" dirty="0">
                <a:hlinkClick r:id="rId2"/>
              </a:rPr>
              <a:t>-addresses-plastic-pollution</a:t>
            </a:r>
            <a:endParaRPr lang="en-US" sz="2400" dirty="0"/>
          </a:p>
          <a:p>
            <a:r>
              <a:rPr lang="en-US" sz="2400" dirty="0" smtClean="0"/>
              <a:t>)</a:t>
            </a:r>
            <a:r>
              <a:rPr lang="en-US" sz="2400" dirty="0"/>
              <a:t>.</a:t>
            </a:r>
          </a:p>
        </p:txBody>
      </p:sp>
      <p:sp>
        <p:nvSpPr>
          <p:cNvPr id="7" name="Rectangle 6"/>
          <p:cNvSpPr/>
          <p:nvPr/>
        </p:nvSpPr>
        <p:spPr>
          <a:xfrm>
            <a:off x="-1" y="5688817"/>
            <a:ext cx="8981953" cy="1015663"/>
          </a:xfrm>
          <a:prstGeom prst="rect">
            <a:avLst/>
          </a:prstGeom>
        </p:spPr>
        <p:txBody>
          <a:bodyPr wrap="square">
            <a:spAutoFit/>
          </a:bodyPr>
          <a:lstStyle/>
          <a:p>
            <a:r>
              <a:rPr lang="en-US" dirty="0" smtClean="0"/>
              <a:t>SOURCE: </a:t>
            </a:r>
            <a:r>
              <a:rPr lang="en-US" dirty="0" err="1" smtClean="0"/>
              <a:t>Dauvergne</a:t>
            </a:r>
            <a:r>
              <a:rPr lang="en-US" dirty="0"/>
              <a:t>, P. (2018). The power of environmental norms: marine plastic pollution and the politics of microbeads. </a:t>
            </a:r>
            <a:r>
              <a:rPr lang="en-US" i="1" dirty="0"/>
              <a:t>Environmental Politics</a:t>
            </a:r>
            <a:r>
              <a:rPr lang="en-US" dirty="0"/>
              <a:t>, </a:t>
            </a:r>
            <a:r>
              <a:rPr lang="en-US" i="1" dirty="0"/>
              <a:t>27</a:t>
            </a:r>
            <a:r>
              <a:rPr lang="en-US" dirty="0"/>
              <a:t>(4), 579-597.  </a:t>
            </a:r>
            <a:r>
              <a:rPr lang="en-US" sz="1100" dirty="0">
                <a:hlinkClick r:id="rId3"/>
              </a:rPr>
              <a:t>https://www.tandfonline.com/doi/full/10.1080/09644016.2018.1449090?casa_token=BVL7PLRvfkEAAAAA:VJJhPBWyyk1UO7mHkflU63yUoEVnB7QBiL_GEIgRJuwcy8eMI2ncXRwdR3b7tTJ0_oW1pCtcgv0Z </a:t>
            </a:r>
          </a:p>
        </p:txBody>
      </p:sp>
    </p:spTree>
    <p:extLst>
      <p:ext uri="{BB962C8B-B14F-4D97-AF65-F5344CB8AC3E}">
        <p14:creationId xmlns:p14="http://schemas.microsoft.com/office/powerpoint/2010/main" val="36459678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in Florida doing Field Research in Imperial Rivers</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https://www.youtube.com/watch?v=</a:t>
            </a:r>
            <a:r>
              <a:rPr lang="en-US" dirty="0" smtClean="0">
                <a:hlinkClick r:id="rId2"/>
              </a:rPr>
              <a:t>Sip2Ckaouyw</a:t>
            </a:r>
            <a:r>
              <a:rPr lang="en-US" dirty="0" smtClean="0"/>
              <a:t> </a:t>
            </a:r>
          </a:p>
          <a:p>
            <a:pPr marL="0" indent="0">
              <a:buNone/>
            </a:pPr>
            <a:r>
              <a:rPr lang="en-US" dirty="0" smtClean="0"/>
              <a:t>Imperial River fish mistake microplastics for food</a:t>
            </a:r>
          </a:p>
          <a:p>
            <a:pPr marL="0" indent="0">
              <a:buNone/>
            </a:pPr>
            <a:r>
              <a:rPr lang="en-US" dirty="0" smtClean="0"/>
              <a:t>Fish and shellfish absorb microplastic pollution</a:t>
            </a:r>
          </a:p>
          <a:p>
            <a:pPr marL="0" indent="0">
              <a:buNone/>
            </a:pPr>
            <a:r>
              <a:rPr lang="en-US" dirty="0" smtClean="0"/>
              <a:t>Some river beaches have banned plastic straws that breakdown into microplastic</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37</a:t>
            </a:fld>
            <a:endParaRPr lang="en-US"/>
          </a:p>
        </p:txBody>
      </p:sp>
    </p:spTree>
    <p:extLst>
      <p:ext uri="{BB962C8B-B14F-4D97-AF65-F5344CB8AC3E}">
        <p14:creationId xmlns:p14="http://schemas.microsoft.com/office/powerpoint/2010/main" val="23440053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Microplastics in Saint John’s Ortega River</a:t>
            </a:r>
            <a:endParaRPr lang="en-US" dirty="0"/>
          </a:p>
        </p:txBody>
      </p:sp>
      <p:sp>
        <p:nvSpPr>
          <p:cNvPr id="3" name="Content Placeholder 2"/>
          <p:cNvSpPr>
            <a:spLocks noGrp="1"/>
          </p:cNvSpPr>
          <p:nvPr>
            <p:ph idx="1"/>
          </p:nvPr>
        </p:nvSpPr>
        <p:spPr/>
        <p:txBody>
          <a:bodyPr>
            <a:normAutofit/>
          </a:bodyPr>
          <a:lstStyle/>
          <a:p>
            <a:r>
              <a:rPr lang="en-US" dirty="0">
                <a:hlinkClick r:id="rId2"/>
              </a:rPr>
              <a:t>https://www.youtube.com/watch?v=</a:t>
            </a:r>
            <a:r>
              <a:rPr lang="en-US" dirty="0" smtClean="0">
                <a:hlinkClick r:id="rId2"/>
              </a:rPr>
              <a:t>qcJkQ8ZntKw</a:t>
            </a:r>
            <a:r>
              <a:rPr lang="en-US" dirty="0" smtClean="0"/>
              <a:t> </a:t>
            </a:r>
          </a:p>
          <a:p>
            <a:r>
              <a:rPr lang="en-US" dirty="0" smtClean="0"/>
              <a:t>Found 39 microplastic fibers of nylon and polyester unfiled by the water treatment plant</a:t>
            </a:r>
          </a:p>
          <a:p>
            <a:r>
              <a:rPr lang="en-US" dirty="0" smtClean="0"/>
              <a:t>Students show Petri dish of microbeads collected from river samples</a:t>
            </a:r>
          </a:p>
          <a:p>
            <a:r>
              <a:rPr lang="en-US" dirty="0" smtClean="0"/>
              <a:t>8 trillion microbeads enter waterways everyday.</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38</a:t>
            </a:fld>
            <a:endParaRPr lang="en-US"/>
          </a:p>
        </p:txBody>
      </p:sp>
    </p:spTree>
    <p:extLst>
      <p:ext uri="{BB962C8B-B14F-4D97-AF65-F5344CB8AC3E}">
        <p14:creationId xmlns:p14="http://schemas.microsoft.com/office/powerpoint/2010/main" val="19717378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States taking action or NOT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These states have passed laws restricting microbeads, including Colorado, Illinois, Indiana, Maine, Maryland, New Jersey, and California</a:t>
            </a:r>
            <a:r>
              <a:rPr lang="en-US" dirty="0" smtClean="0"/>
              <a:t>.</a:t>
            </a:r>
          </a:p>
          <a:p>
            <a:pPr marL="0" indent="0">
              <a:buNone/>
            </a:pPr>
            <a:endParaRPr lang="en-US" dirty="0"/>
          </a:p>
          <a:p>
            <a:pPr marL="0" indent="0">
              <a:buNone/>
            </a:pPr>
            <a:r>
              <a:rPr lang="en-US" dirty="0"/>
              <a:t>New Mexico has not passed laws restricting microbeads of plastics in toothpaste, facial scrubs, and cosmetics.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39</a:t>
            </a:fld>
            <a:endParaRPr lang="en-US"/>
          </a:p>
        </p:txBody>
      </p:sp>
    </p:spTree>
    <p:extLst>
      <p:ext uri="{BB962C8B-B14F-4D97-AF65-F5344CB8AC3E}">
        <p14:creationId xmlns:p14="http://schemas.microsoft.com/office/powerpoint/2010/main" val="14028730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Electronic Waste is Fastest Growing Waste Stream in the World</a:t>
            </a:r>
            <a:endParaRPr lang="en-US" b="1" dirty="0">
              <a:solidFill>
                <a:srgbClr val="FF0000"/>
              </a:solidFill>
            </a:endParaRPr>
          </a:p>
        </p:txBody>
      </p:sp>
      <p:sp>
        <p:nvSpPr>
          <p:cNvPr id="3" name="Content Placeholder 2"/>
          <p:cNvSpPr>
            <a:spLocks noGrp="1"/>
          </p:cNvSpPr>
          <p:nvPr>
            <p:ph idx="1"/>
          </p:nvPr>
        </p:nvSpPr>
        <p:spPr>
          <a:xfrm>
            <a:off x="0" y="1600200"/>
            <a:ext cx="9144000" cy="5121275"/>
          </a:xfrm>
        </p:spPr>
        <p:txBody>
          <a:bodyPr/>
          <a:lstStyle/>
          <a:p>
            <a:r>
              <a:rPr lang="en-US" dirty="0" smtClean="0"/>
              <a:t>E-Waste contains TOXIC Heavy Metals &amp; Nanoplastic that Poisons People, Animals, Plants, Soil</a:t>
            </a:r>
            <a:r>
              <a:rPr lang="mr-IN" dirty="0" smtClean="0"/>
              <a:t>…</a:t>
            </a:r>
            <a:endParaRPr lang="en-US" dirty="0" smtClean="0"/>
          </a:p>
          <a:p>
            <a:r>
              <a:rPr lang="en-US" sz="3600" b="1" dirty="0" smtClean="0">
                <a:solidFill>
                  <a:srgbClr val="FF0000"/>
                </a:solidFill>
              </a:rPr>
              <a:t>EXPERIMENT: GPS </a:t>
            </a:r>
            <a:r>
              <a:rPr lang="en-US" sz="3600" b="1" dirty="0" smtClean="0">
                <a:solidFill>
                  <a:srgbClr val="FF0000"/>
                </a:solidFill>
              </a:rPr>
              <a:t>tracking devices placed in recycled 200 </a:t>
            </a:r>
            <a:r>
              <a:rPr lang="en-US" sz="3600" b="1" dirty="0" smtClean="0">
                <a:solidFill>
                  <a:srgbClr val="FF0000"/>
                </a:solidFill>
              </a:rPr>
              <a:t>computers/printers/monitors </a:t>
            </a:r>
            <a:r>
              <a:rPr lang="en-US" sz="3600" b="1" dirty="0" smtClean="0">
                <a:solidFill>
                  <a:srgbClr val="FF0000"/>
                </a:solidFill>
              </a:rPr>
              <a:t>(E-Waste</a:t>
            </a:r>
            <a:r>
              <a:rPr lang="en-US" sz="3600" b="1" dirty="0" smtClean="0">
                <a:solidFill>
                  <a:srgbClr val="FF0000"/>
                </a:solidFill>
              </a:rPr>
              <a:t>), dropped in E-recycling at GOODWILL (Dell’s partner) </a:t>
            </a:r>
            <a:r>
              <a:rPr lang="en-US" sz="3600" b="1" dirty="0" smtClean="0">
                <a:solidFill>
                  <a:srgbClr val="FF0000"/>
                </a:solidFill>
              </a:rPr>
              <a:t>wound up in 3</a:t>
            </a:r>
            <a:r>
              <a:rPr lang="en-US" sz="3600" b="1" baseline="30000" dirty="0" smtClean="0">
                <a:solidFill>
                  <a:srgbClr val="FF0000"/>
                </a:solidFill>
              </a:rPr>
              <a:t>rd</a:t>
            </a:r>
            <a:r>
              <a:rPr lang="en-US" sz="3600" b="1" dirty="0" smtClean="0">
                <a:solidFill>
                  <a:srgbClr val="FF0000"/>
                </a:solidFill>
              </a:rPr>
              <a:t> World ‘recycling’ </a:t>
            </a:r>
            <a:r>
              <a:rPr lang="en-US" sz="3600" b="1" dirty="0" smtClean="0">
                <a:solidFill>
                  <a:srgbClr val="FF0000"/>
                </a:solidFill>
              </a:rPr>
              <a:t>villages in China, Hong Kong, &amp; Taiwan</a:t>
            </a:r>
            <a:r>
              <a:rPr lang="en-US" dirty="0" smtClean="0"/>
              <a:t>. </a:t>
            </a:r>
            <a:r>
              <a:rPr lang="en-US" dirty="0" smtClean="0">
                <a:hlinkClick r:id="rId3"/>
              </a:rPr>
              <a:t>See YouTube </a:t>
            </a:r>
            <a:endParaRPr lang="en-US" dirty="0" smtClean="0"/>
          </a:p>
        </p:txBody>
      </p:sp>
      <p:sp>
        <p:nvSpPr>
          <p:cNvPr id="4" name="Slide Number Placeholder 3"/>
          <p:cNvSpPr>
            <a:spLocks noGrp="1"/>
          </p:cNvSpPr>
          <p:nvPr>
            <p:ph type="sldNum" sz="quarter" idx="12"/>
          </p:nvPr>
        </p:nvSpPr>
        <p:spPr/>
        <p:txBody>
          <a:bodyPr/>
          <a:lstStyle/>
          <a:p>
            <a:fld id="{651FC063-5EA9-49AF-AFAF-D68C9E82B23B}" type="slidenum">
              <a:rPr lang="en-US" smtClean="0"/>
              <a:pPr/>
              <a:t>4</a:t>
            </a:fld>
            <a:endParaRPr lang="en-US"/>
          </a:p>
        </p:txBody>
      </p:sp>
    </p:spTree>
    <p:extLst>
      <p:ext uri="{BB962C8B-B14F-4D97-AF65-F5344CB8AC3E}">
        <p14:creationId xmlns:p14="http://schemas.microsoft.com/office/powerpoint/2010/main" val="290485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3625"/>
          </a:xfrm>
        </p:spPr>
        <p:txBody>
          <a:bodyPr>
            <a:noAutofit/>
          </a:bodyPr>
          <a:lstStyle/>
          <a:p>
            <a:r>
              <a:rPr lang="en-US" sz="2800" b="1" dirty="0" smtClean="0">
                <a:solidFill>
                  <a:srgbClr val="FF0000"/>
                </a:solidFill>
              </a:rPr>
              <a:t>ANTENARRATIVE of Working Conditions (no glovers or masks) and no training in Hazardous Waste Recycling</a:t>
            </a:r>
            <a:endParaRPr lang="en-US" sz="2800" b="1" dirty="0">
              <a:solidFill>
                <a:srgbClr val="FF0000"/>
              </a:solidFill>
            </a:endParaRPr>
          </a:p>
        </p:txBody>
      </p:sp>
      <p:sp>
        <p:nvSpPr>
          <p:cNvPr id="3" name="Content Placeholder 2"/>
          <p:cNvSpPr>
            <a:spLocks noGrp="1"/>
          </p:cNvSpPr>
          <p:nvPr>
            <p:ph idx="1"/>
          </p:nvPr>
        </p:nvSpPr>
        <p:spPr>
          <a:xfrm>
            <a:off x="119054" y="992234"/>
            <a:ext cx="9024946" cy="1442207"/>
          </a:xfrm>
        </p:spPr>
        <p:txBody>
          <a:bodyPr>
            <a:normAutofit fontScale="55000" lnSpcReduction="20000"/>
          </a:bodyPr>
          <a:lstStyle/>
          <a:p>
            <a:pPr marL="0" indent="0">
              <a:buNone/>
            </a:pPr>
            <a:r>
              <a:rPr lang="en-US" dirty="0" smtClean="0"/>
              <a:t>Track the E-Waste using GPS from US recycling facilities to 3</a:t>
            </a:r>
            <a:r>
              <a:rPr lang="en-US" baseline="30000" dirty="0" smtClean="0"/>
              <a:t>rd</a:t>
            </a:r>
            <a:r>
              <a:rPr lang="en-US" dirty="0" smtClean="0"/>
              <a:t> World village E-waste recyclers (unlicensed &amp; unregulated); For the ANTENARRATIVE PROCESS look for the asset tags on printers/computers/monitors/laptops of US institutions, </a:t>
            </a:r>
            <a:r>
              <a:rPr lang="en-US" sz="5100" dirty="0" smtClean="0"/>
              <a:t>universities</a:t>
            </a:r>
            <a:r>
              <a:rPr lang="en-US" dirty="0" smtClean="0"/>
              <a:t>, prisons</a:t>
            </a:r>
            <a:r>
              <a:rPr lang="mr-IN" dirty="0" smtClean="0"/>
              <a:t>…</a:t>
            </a:r>
            <a:r>
              <a:rPr lang="en-US" dirty="0" smtClean="0"/>
              <a:t> Tiny amounts of lead, mercury from LCD tubes, carcinogens from printer toner, etc.</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5</a:t>
            </a:fld>
            <a:endParaRPr lang="en-US"/>
          </a:p>
        </p:txBody>
      </p:sp>
      <p:pic>
        <p:nvPicPr>
          <p:cNvPr id="5" name="Picture 4"/>
          <p:cNvPicPr>
            <a:picLocks noChangeAspect="1"/>
          </p:cNvPicPr>
          <p:nvPr/>
        </p:nvPicPr>
        <p:blipFill>
          <a:blip r:embed="rId3"/>
          <a:stretch>
            <a:fillRect/>
          </a:stretch>
        </p:blipFill>
        <p:spPr>
          <a:xfrm>
            <a:off x="0" y="2434442"/>
            <a:ext cx="9144000" cy="4423558"/>
          </a:xfrm>
          <a:prstGeom prst="rect">
            <a:avLst/>
          </a:prstGeom>
        </p:spPr>
      </p:pic>
    </p:spTree>
    <p:extLst>
      <p:ext uri="{BB962C8B-B14F-4D97-AF65-F5344CB8AC3E}">
        <p14:creationId xmlns:p14="http://schemas.microsoft.com/office/powerpoint/2010/main" val="425283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2800" b="1" dirty="0" smtClean="0">
                <a:solidFill>
                  <a:srgbClr val="FF0000"/>
                </a:solidFill>
              </a:rPr>
              <a:t>USA is ONLY nation not ratifying international “BASEL CONVENTION ON INTERNATIONAL WASTE” treaty to stop 1</a:t>
            </a:r>
            <a:r>
              <a:rPr lang="en-US" sz="2800" b="1" baseline="30000" dirty="0" smtClean="0">
                <a:solidFill>
                  <a:srgbClr val="FF0000"/>
                </a:solidFill>
              </a:rPr>
              <a:t>st</a:t>
            </a:r>
            <a:r>
              <a:rPr lang="en-US" sz="2800" b="1" dirty="0" smtClean="0">
                <a:solidFill>
                  <a:srgbClr val="FF0000"/>
                </a:solidFill>
              </a:rPr>
              <a:t> world nations from shipping e-waste to 3</a:t>
            </a:r>
            <a:r>
              <a:rPr lang="en-US" sz="2800" b="1" baseline="30000" dirty="0" smtClean="0">
                <a:solidFill>
                  <a:srgbClr val="FF0000"/>
                </a:solidFill>
              </a:rPr>
              <a:t>rd</a:t>
            </a:r>
            <a:r>
              <a:rPr lang="en-US" sz="2800" b="1" dirty="0" smtClean="0">
                <a:solidFill>
                  <a:srgbClr val="FF0000"/>
                </a:solidFill>
              </a:rPr>
              <a:t> world nations</a:t>
            </a:r>
            <a:endParaRPr lang="en-US" sz="2800" b="1" dirty="0">
              <a:solidFill>
                <a:srgbClr val="FF0000"/>
              </a:solidFill>
            </a:endParaRPr>
          </a:p>
        </p:txBody>
      </p:sp>
      <p:sp>
        <p:nvSpPr>
          <p:cNvPr id="3" name="Content Placeholder 2"/>
          <p:cNvSpPr>
            <a:spLocks noGrp="1"/>
          </p:cNvSpPr>
          <p:nvPr>
            <p:ph idx="1"/>
          </p:nvPr>
        </p:nvSpPr>
        <p:spPr>
          <a:xfrm>
            <a:off x="132282" y="1375899"/>
            <a:ext cx="9011718" cy="5345575"/>
          </a:xfrm>
        </p:spPr>
        <p:txBody>
          <a:bodyPr>
            <a:normAutofit fontScale="77500" lnSpcReduction="20000"/>
          </a:bodyPr>
          <a:lstStyle/>
          <a:p>
            <a:r>
              <a:rPr lang="en-US" dirty="0" smtClean="0">
                <a:hlinkClick r:id="rId3"/>
              </a:rPr>
              <a:t>Source</a:t>
            </a:r>
            <a:r>
              <a:rPr lang="en-US" dirty="0"/>
              <a:t> </a:t>
            </a:r>
            <a:r>
              <a:rPr lang="en-US" dirty="0" smtClean="0"/>
              <a:t>Average </a:t>
            </a:r>
            <a:r>
              <a:rPr lang="en-US" dirty="0" smtClean="0"/>
              <a:t>US household owns 28 e-goods</a:t>
            </a:r>
          </a:p>
          <a:p>
            <a:r>
              <a:rPr lang="en-US" dirty="0" smtClean="0"/>
              <a:t>US generates 3.14 million tons of E-waste yearly</a:t>
            </a:r>
          </a:p>
          <a:p>
            <a:r>
              <a:rPr lang="en-US" dirty="0" smtClean="0"/>
              <a:t>Only 16% of World’s E-waste is recycled by companies or agencies sanctioned by regulators</a:t>
            </a:r>
          </a:p>
          <a:p>
            <a:r>
              <a:rPr lang="en-US" dirty="0" smtClean="0"/>
              <a:t>The US EPA exempts E-waste as ‘non-hazardous’ despite the lead-lined cathode ray tubes, the mercury, and other heavy metals.</a:t>
            </a:r>
          </a:p>
          <a:p>
            <a:r>
              <a:rPr lang="en-US" dirty="0" smtClean="0"/>
              <a:t>22 States, including NEW MEXICO have </a:t>
            </a:r>
            <a:r>
              <a:rPr lang="en-US" b="1" dirty="0" smtClean="0">
                <a:solidFill>
                  <a:srgbClr val="FF0000"/>
                </a:solidFill>
              </a:rPr>
              <a:t>not passed </a:t>
            </a:r>
            <a:r>
              <a:rPr lang="en-US" dirty="0" smtClean="0"/>
              <a:t>E-waste laws (</a:t>
            </a:r>
            <a:r>
              <a:rPr lang="en-US" dirty="0" smtClean="0">
                <a:hlinkClick r:id="rId4"/>
              </a:rPr>
              <a:t>source</a:t>
            </a:r>
            <a:r>
              <a:rPr lang="en-US" dirty="0" smtClean="0"/>
              <a:t>)</a:t>
            </a:r>
            <a:r>
              <a:rPr lang="en-US" dirty="0" smtClean="0"/>
              <a:t>.</a:t>
            </a:r>
          </a:p>
          <a:p>
            <a:r>
              <a:rPr lang="en-US" dirty="0"/>
              <a:t>By Signing the </a:t>
            </a:r>
            <a:r>
              <a:rPr lang="en-US" dirty="0">
                <a:hlinkClick r:id="rId5"/>
              </a:rPr>
              <a:t>BASEL CONVENTION ON INTERNATIONAL WASTE</a:t>
            </a:r>
            <a:r>
              <a:rPr lang="en-US" dirty="0"/>
              <a:t>, US manufacturers would pay for E-waste recycling processing in safe working conditions, with trained workers.</a:t>
            </a:r>
          </a:p>
          <a:p>
            <a:r>
              <a:rPr lang="en-US" dirty="0"/>
              <a:t>It takes hundreds of trained workers for computer companies such as Apple, Dell, HP, Sony, etc. to do Hazardous-Waste Recycling</a:t>
            </a:r>
            <a:r>
              <a:rPr lang="en-US" dirty="0" smtClean="0"/>
              <a:t>.</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6</a:t>
            </a:fld>
            <a:endParaRPr lang="en-US"/>
          </a:p>
        </p:txBody>
      </p:sp>
    </p:spTree>
    <p:extLst>
      <p:ext uri="{BB962C8B-B14F-4D97-AF65-F5344CB8AC3E}">
        <p14:creationId xmlns:p14="http://schemas.microsoft.com/office/powerpoint/2010/main" val="338390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437"/>
            <a:ext cx="8229600" cy="817726"/>
          </a:xfrm>
        </p:spPr>
        <p:txBody>
          <a:bodyPr>
            <a:normAutofit fontScale="90000"/>
          </a:bodyPr>
          <a:lstStyle/>
          <a:p>
            <a:r>
              <a:rPr lang="en-US" b="1" dirty="0" smtClean="0">
                <a:solidFill>
                  <a:srgbClr val="008000"/>
                </a:solidFill>
              </a:rPr>
              <a:t>True Storytelling Las Cruceans’ Plastic Addiction</a:t>
            </a:r>
            <a:endParaRPr lang="en-US" b="1" dirty="0">
              <a:solidFill>
                <a:srgbClr val="008000"/>
              </a:solidFill>
            </a:endParaRPr>
          </a:p>
        </p:txBody>
      </p:sp>
      <p:sp>
        <p:nvSpPr>
          <p:cNvPr id="3" name="Content Placeholder 2"/>
          <p:cNvSpPr>
            <a:spLocks noGrp="1"/>
          </p:cNvSpPr>
          <p:nvPr>
            <p:ph idx="1"/>
          </p:nvPr>
        </p:nvSpPr>
        <p:spPr>
          <a:xfrm>
            <a:off x="0" y="1269874"/>
            <a:ext cx="8944290" cy="5451601"/>
          </a:xfrm>
        </p:spPr>
        <p:txBody>
          <a:bodyPr>
            <a:normAutofit lnSpcReduction="10000"/>
          </a:bodyPr>
          <a:lstStyle/>
          <a:p>
            <a:r>
              <a:rPr lang="en-US" dirty="0" smtClean="0"/>
              <a:t>&gt; 10 Major Cities in US have Zero Waste Strategic Implementation plans by 2020 through 2050</a:t>
            </a:r>
          </a:p>
          <a:p>
            <a:r>
              <a:rPr lang="en-US" dirty="0" smtClean="0"/>
              <a:t>Austin TX by 2040; and </a:t>
            </a:r>
            <a:r>
              <a:rPr lang="en-US" dirty="0" err="1" smtClean="0"/>
              <a:t>Dalla</a:t>
            </a:r>
            <a:endParaRPr lang="en-US" dirty="0" smtClean="0"/>
          </a:p>
          <a:p>
            <a:r>
              <a:rPr lang="en-US" dirty="0" smtClean="0"/>
              <a:t>Minneapolis 80% by 2020</a:t>
            </a:r>
          </a:p>
          <a:p>
            <a:r>
              <a:rPr lang="en-US" dirty="0" smtClean="0"/>
              <a:t>NYC 90% by 2030</a:t>
            </a:r>
          </a:p>
          <a:p>
            <a:r>
              <a:rPr lang="en-US" dirty="0" smtClean="0"/>
              <a:t>Seattle 72% by 2020</a:t>
            </a:r>
          </a:p>
          <a:p>
            <a:r>
              <a:rPr lang="en-US" dirty="0" smtClean="0"/>
              <a:t>In CA, there is San Francisco, Oakland, Berkeley, LA, and San Diego</a:t>
            </a:r>
          </a:p>
          <a:p>
            <a:r>
              <a:rPr lang="en-US" b="1" dirty="0" smtClean="0">
                <a:solidFill>
                  <a:srgbClr val="008000"/>
                </a:solidFill>
              </a:rPr>
              <a:t>BUT NO LAS CRUCEAN Zero Waste Strategy Implementation</a:t>
            </a:r>
            <a:endParaRPr lang="en-US" b="1" dirty="0">
              <a:solidFill>
                <a:srgbClr val="008000"/>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7</a:t>
            </a:fld>
            <a:endParaRPr lang="en-US"/>
          </a:p>
        </p:txBody>
      </p:sp>
    </p:spTree>
    <p:extLst>
      <p:ext uri="{BB962C8B-B14F-4D97-AF65-F5344CB8AC3E}">
        <p14:creationId xmlns:p14="http://schemas.microsoft.com/office/powerpoint/2010/main" val="5861909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5299"/>
          </a:xfrm>
        </p:spPr>
        <p:txBody>
          <a:bodyPr>
            <a:normAutofit fontScale="90000"/>
          </a:bodyPr>
          <a:lstStyle/>
          <a:p>
            <a:r>
              <a:rPr lang="en-US" b="1" dirty="0" smtClean="0">
                <a:solidFill>
                  <a:srgbClr val="FF0000"/>
                </a:solidFill>
              </a:rPr>
              <a:t>E-Waste Storytelling</a:t>
            </a:r>
            <a:endParaRPr lang="en-US" b="1" dirty="0">
              <a:solidFill>
                <a:srgbClr val="FF0000"/>
              </a:solidFill>
            </a:endParaRPr>
          </a:p>
        </p:txBody>
      </p:sp>
      <p:sp>
        <p:nvSpPr>
          <p:cNvPr id="3" name="Content Placeholder 2"/>
          <p:cNvSpPr>
            <a:spLocks noGrp="1"/>
          </p:cNvSpPr>
          <p:nvPr>
            <p:ph idx="1"/>
          </p:nvPr>
        </p:nvSpPr>
        <p:spPr>
          <a:xfrm>
            <a:off x="105826" y="767329"/>
            <a:ext cx="4365309" cy="6090671"/>
          </a:xfrm>
        </p:spPr>
        <p:txBody>
          <a:bodyPr>
            <a:normAutofit fontScale="92500" lnSpcReduction="10000"/>
          </a:bodyPr>
          <a:lstStyle/>
          <a:p>
            <a:r>
              <a:rPr lang="en-US" dirty="0" smtClean="0"/>
              <a:t>We are told the GRAND NARRATIVE by our Computer/Printer Manufacturers that our E-Waste is being safely Recycled</a:t>
            </a:r>
          </a:p>
          <a:p>
            <a:r>
              <a:rPr lang="en-US" dirty="0" smtClean="0"/>
              <a:t>Children as young as 5 in Ghana burn the E-waste to get to the copper for recycling. They are affected by poisonous fumes creating lung cancer, poisoning water &amp; soil</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8</a:t>
            </a:fld>
            <a:endParaRPr lang="en-US"/>
          </a:p>
        </p:txBody>
      </p:sp>
      <p:pic>
        <p:nvPicPr>
          <p:cNvPr id="5" name="Picture 4"/>
          <p:cNvPicPr>
            <a:picLocks noChangeAspect="1"/>
          </p:cNvPicPr>
          <p:nvPr/>
        </p:nvPicPr>
        <p:blipFill>
          <a:blip r:embed="rId2"/>
          <a:stretch>
            <a:fillRect/>
          </a:stretch>
        </p:blipFill>
        <p:spPr>
          <a:xfrm>
            <a:off x="4471135" y="990601"/>
            <a:ext cx="4672864" cy="4432984"/>
          </a:xfrm>
          <a:prstGeom prst="rect">
            <a:avLst/>
          </a:prstGeom>
        </p:spPr>
      </p:pic>
      <p:sp>
        <p:nvSpPr>
          <p:cNvPr id="6" name="Rectangle 5"/>
          <p:cNvSpPr/>
          <p:nvPr/>
        </p:nvSpPr>
        <p:spPr>
          <a:xfrm>
            <a:off x="4471135" y="5423585"/>
            <a:ext cx="4431450" cy="1077218"/>
          </a:xfrm>
          <a:prstGeom prst="rect">
            <a:avLst/>
          </a:prstGeom>
        </p:spPr>
        <p:txBody>
          <a:bodyPr wrap="square">
            <a:spAutoFit/>
          </a:bodyPr>
          <a:lstStyle/>
          <a:p>
            <a:r>
              <a:rPr lang="en-US" sz="3200" dirty="0" smtClean="0">
                <a:solidFill>
                  <a:srgbClr val="FF0000"/>
                </a:solidFill>
              </a:rPr>
              <a:t>See </a:t>
            </a:r>
            <a:r>
              <a:rPr lang="en-US" sz="3200" dirty="0">
                <a:solidFill>
                  <a:srgbClr val="FF0000"/>
                </a:solidFill>
                <a:hlinkClick r:id="rId3"/>
              </a:rPr>
              <a:t>E-Waste Hell in Africa</a:t>
            </a:r>
            <a:r>
              <a:rPr lang="en-US" sz="3200" dirty="0">
                <a:solidFill>
                  <a:srgbClr val="FF0000"/>
                </a:solidFill>
              </a:rPr>
              <a:t> </a:t>
            </a:r>
            <a:r>
              <a:rPr lang="en-US" sz="3200" dirty="0" smtClean="0">
                <a:solidFill>
                  <a:srgbClr val="FF0000"/>
                </a:solidFill>
              </a:rPr>
              <a:t>YouTube</a:t>
            </a:r>
            <a:endParaRPr lang="en-US" sz="3200" dirty="0">
              <a:solidFill>
                <a:srgbClr val="FF0000"/>
              </a:solidFill>
            </a:endParaRPr>
          </a:p>
        </p:txBody>
      </p:sp>
    </p:spTree>
    <p:extLst>
      <p:ext uri="{BB962C8B-B14F-4D97-AF65-F5344CB8AC3E}">
        <p14:creationId xmlns:p14="http://schemas.microsoft.com/office/powerpoint/2010/main" val="38466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731"/>
            <a:ext cx="9144000" cy="664678"/>
          </a:xfrm>
        </p:spPr>
        <p:txBody>
          <a:bodyPr>
            <a:noAutofit/>
          </a:bodyPr>
          <a:lstStyle/>
          <a:p>
            <a:r>
              <a:rPr lang="en-US" sz="3200" b="1" dirty="0">
                <a:solidFill>
                  <a:srgbClr val="FF0000"/>
                </a:solidFill>
              </a:rPr>
              <a:t>E-</a:t>
            </a:r>
            <a:r>
              <a:rPr lang="en-US" sz="3200" b="1" dirty="0" smtClean="0">
                <a:solidFill>
                  <a:srgbClr val="FF0000"/>
                </a:solidFill>
              </a:rPr>
              <a:t>Recycling </a:t>
            </a:r>
            <a:r>
              <a:rPr lang="en-US" sz="3600" b="1" dirty="0" smtClean="0">
                <a:solidFill>
                  <a:srgbClr val="FF0000"/>
                </a:solidFill>
              </a:rPr>
              <a:t>‘Dis-Place-Ment’ Becomes Phantasm</a:t>
            </a:r>
            <a:endParaRPr lang="en-US" sz="3600" b="1" dirty="0">
              <a:solidFill>
                <a:srgbClr val="FF0000"/>
              </a:solidFill>
            </a:endParaRPr>
          </a:p>
        </p:txBody>
      </p:sp>
      <p:sp>
        <p:nvSpPr>
          <p:cNvPr id="3" name="Content Placeholder 2"/>
          <p:cNvSpPr>
            <a:spLocks noGrp="1"/>
          </p:cNvSpPr>
          <p:nvPr>
            <p:ph idx="1"/>
          </p:nvPr>
        </p:nvSpPr>
        <p:spPr>
          <a:xfrm>
            <a:off x="0" y="1058384"/>
            <a:ext cx="5499100" cy="3863103"/>
          </a:xfrm>
        </p:spPr>
        <p:txBody>
          <a:bodyPr>
            <a:normAutofit fontScale="70000" lnSpcReduction="20000"/>
          </a:bodyPr>
          <a:lstStyle/>
          <a:p>
            <a:r>
              <a:rPr lang="en-US" dirty="0" smtClean="0"/>
              <a:t>1</a:t>
            </a:r>
            <a:r>
              <a:rPr lang="en-US" baseline="30000" dirty="0" smtClean="0"/>
              <a:t>st</a:t>
            </a:r>
            <a:r>
              <a:rPr lang="en-US" dirty="0" smtClean="0"/>
              <a:t> World E-waste </a:t>
            </a:r>
            <a:r>
              <a:rPr lang="en-US" dirty="0" smtClean="0">
                <a:sym typeface="Wingdings"/>
              </a:rPr>
              <a:t>3</a:t>
            </a:r>
            <a:r>
              <a:rPr lang="en-US" baseline="30000" dirty="0" smtClean="0">
                <a:sym typeface="Wingdings"/>
              </a:rPr>
              <a:t>rd</a:t>
            </a:r>
            <a:r>
              <a:rPr lang="en-US" dirty="0" smtClean="0">
                <a:sym typeface="Wingdings"/>
              </a:rPr>
              <a:t> World for Unhealthy Recycling  Recycled commodity materials back to 1</a:t>
            </a:r>
            <a:r>
              <a:rPr lang="en-US" baseline="30000" dirty="0" smtClean="0">
                <a:sym typeface="Wingdings"/>
              </a:rPr>
              <a:t>st</a:t>
            </a:r>
            <a:r>
              <a:rPr lang="en-US" dirty="0" smtClean="0">
                <a:sym typeface="Wingdings"/>
              </a:rPr>
              <a:t> World for more E-producing and E-consuming</a:t>
            </a:r>
          </a:p>
          <a:p>
            <a:r>
              <a:rPr lang="en-US" dirty="0" smtClean="0">
                <a:sym typeface="Wingdings"/>
              </a:rPr>
              <a:t>This </a:t>
            </a:r>
            <a:r>
              <a:rPr lang="en-US" b="1" dirty="0" smtClean="0">
                <a:solidFill>
                  <a:srgbClr val="FF0000"/>
                </a:solidFill>
                <a:sym typeface="Wingdings"/>
              </a:rPr>
              <a:t>DIS-PLACE-MENT </a:t>
            </a:r>
            <a:r>
              <a:rPr lang="en-US" dirty="0" smtClean="0">
                <a:sym typeface="Wingdings"/>
              </a:rPr>
              <a:t>in perpetual exploitation process that is </a:t>
            </a:r>
            <a:r>
              <a:rPr lang="en-US" sz="3400" b="1" dirty="0" smtClean="0">
                <a:solidFill>
                  <a:srgbClr val="008000"/>
                </a:solidFill>
                <a:sym typeface="Wingdings"/>
              </a:rPr>
              <a:t>Not HEALTHY, HAPPY, or TERRIFIC</a:t>
            </a:r>
          </a:p>
          <a:p>
            <a:r>
              <a:rPr lang="en-US" b="1" dirty="0" smtClean="0">
                <a:solidFill>
                  <a:srgbClr val="FF0000"/>
                </a:solidFill>
                <a:sym typeface="Wingdings"/>
              </a:rPr>
              <a:t>Therefore we need an “Archaeology of Narrative” of the computer/printer manufacturers (Deleuze, 1990: 39) </a:t>
            </a:r>
            <a:endParaRPr lang="en-US" b="1" dirty="0">
              <a:solidFill>
                <a:srgbClr val="FF0000"/>
              </a:solidFill>
              <a:sym typeface="Wingdings"/>
            </a:endParaRPr>
          </a:p>
          <a:p>
            <a:r>
              <a:rPr lang="en-US" sz="4000" b="1" dirty="0" smtClean="0">
                <a:solidFill>
                  <a:srgbClr val="FF0000"/>
                </a:solidFill>
                <a:sym typeface="Wingdings"/>
              </a:rPr>
              <a:t>Please put GPS tracking device on our University E-Waste </a:t>
            </a:r>
          </a:p>
        </p:txBody>
      </p:sp>
      <p:sp>
        <p:nvSpPr>
          <p:cNvPr id="4" name="Slide Number Placeholder 3"/>
          <p:cNvSpPr>
            <a:spLocks noGrp="1"/>
          </p:cNvSpPr>
          <p:nvPr>
            <p:ph type="sldNum" sz="quarter" idx="12"/>
          </p:nvPr>
        </p:nvSpPr>
        <p:spPr/>
        <p:txBody>
          <a:bodyPr/>
          <a:lstStyle/>
          <a:p>
            <a:fld id="{651FC063-5EA9-49AF-AFAF-D68C9E82B23B}" type="slidenum">
              <a:rPr lang="en-US" smtClean="0"/>
              <a:pPr/>
              <a:t>9</a:t>
            </a:fld>
            <a:endParaRPr lang="en-US"/>
          </a:p>
        </p:txBody>
      </p:sp>
      <p:pic>
        <p:nvPicPr>
          <p:cNvPr id="5" name="Picture 4"/>
          <p:cNvPicPr>
            <a:picLocks noChangeAspect="1"/>
          </p:cNvPicPr>
          <p:nvPr/>
        </p:nvPicPr>
        <p:blipFill>
          <a:blip r:embed="rId2"/>
          <a:stretch>
            <a:fillRect/>
          </a:stretch>
        </p:blipFill>
        <p:spPr>
          <a:xfrm>
            <a:off x="5499100" y="1247775"/>
            <a:ext cx="3644900" cy="5473700"/>
          </a:xfrm>
          <a:prstGeom prst="rect">
            <a:avLst/>
          </a:prstGeom>
        </p:spPr>
      </p:pic>
      <p:pic>
        <p:nvPicPr>
          <p:cNvPr id="6" name="Picture 5"/>
          <p:cNvPicPr>
            <a:picLocks noChangeAspect="1"/>
          </p:cNvPicPr>
          <p:nvPr/>
        </p:nvPicPr>
        <p:blipFill>
          <a:blip r:embed="rId3"/>
          <a:stretch>
            <a:fillRect/>
          </a:stretch>
        </p:blipFill>
        <p:spPr>
          <a:xfrm>
            <a:off x="1385973" y="5010291"/>
            <a:ext cx="2477652" cy="1711184"/>
          </a:xfrm>
          <a:prstGeom prst="rect">
            <a:avLst/>
          </a:prstGeom>
        </p:spPr>
      </p:pic>
      <p:sp>
        <p:nvSpPr>
          <p:cNvPr id="7" name="Down Arrow 6"/>
          <p:cNvSpPr/>
          <p:nvPr/>
        </p:nvSpPr>
        <p:spPr>
          <a:xfrm rot="3550268">
            <a:off x="4410415" y="3218604"/>
            <a:ext cx="1718480" cy="3848068"/>
          </a:xfrm>
          <a:prstGeom prst="downArrow">
            <a:avLst/>
          </a:prstGeom>
          <a:solidFill>
            <a:srgbClr val="C0504D"/>
          </a:solidFill>
          <a:ln>
            <a:solidFill>
              <a:schemeClr val="bg2">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19733232">
            <a:off x="3616546" y="4490664"/>
            <a:ext cx="3539107" cy="1015663"/>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DIS-PLACE-MENT </a:t>
            </a: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announces a FUTURE</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348433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2759</TotalTime>
  <Words>2569</Words>
  <Application>Microsoft Macintosh PowerPoint</Application>
  <PresentationFormat>On-screen Show (4:3)</PresentationFormat>
  <Paragraphs>250</Paragraphs>
  <Slides>39</Slides>
  <Notes>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Las Cruceans Belief &amp; Desire in Plastic World is Out of Touch with Reality</vt:lpstr>
      <vt:lpstr>Las Cruceans Ignore these Facts</vt:lpstr>
      <vt:lpstr>Facts for Las Cruceans to Ponder</vt:lpstr>
      <vt:lpstr>Electronic Waste is Fastest Growing Waste Stream in the World</vt:lpstr>
      <vt:lpstr>ANTENARRATIVE of Working Conditions (no glovers or masks) and no training in Hazardous Waste Recycling</vt:lpstr>
      <vt:lpstr>USA is ONLY nation not ratifying international “BASEL CONVENTION ON INTERNATIONAL WASTE” treaty to stop 1st world nations from shipping e-waste to 3rd world nations</vt:lpstr>
      <vt:lpstr>True Storytelling Las Cruceans’ Plastic Addiction</vt:lpstr>
      <vt:lpstr>E-Waste Storytelling</vt:lpstr>
      <vt:lpstr>E-Recycling ‘Dis-Place-Ment’ Becomes Phantasm</vt:lpstr>
      <vt:lpstr>Untold Living Story of UN-Healthy, UN-Happy &amp; UN-Terrific  HIDDEN COSTS</vt:lpstr>
      <vt:lpstr>THE TINA NARRATIVE of World of US CULTURE:</vt:lpstr>
      <vt:lpstr>A-B-C-D Propositions of Las Cruceans in Plastic New Mexico</vt:lpstr>
      <vt:lpstr>SOCIOECONOMIC INNOVATION PROJECTS for Small Businesses</vt:lpstr>
      <vt:lpstr>The Chaos of Recycling in College of Business BUSINESS COMPLEX BUILDING 1st floor behind stairwell where no one can get at it  BUT IS THE ‘REAL’ PROBLEM THE MICROPLASTIC, microbeads size of grain of sand, microfiber plastics size of hair, or the INVISIBLE nanoplastic particles? </vt:lpstr>
      <vt:lpstr>PowerPoint Presentation</vt:lpstr>
      <vt:lpstr>NMSU is NOT catching the invisible NANOPLASTIC, or the barely visible microfiber plastics, or the microbeads of plastic &amp; nylon, or E-Waste in its recycling STRATEGIC IMPLEMENTATION</vt:lpstr>
      <vt:lpstr>PowerPoint Presentation</vt:lpstr>
      <vt:lpstr>PowerPoint Presentation</vt:lpstr>
      <vt:lpstr>Make your own Zero Waste Toothpaste BUSINESS IDEA</vt:lpstr>
      <vt:lpstr>Make Zero Waste SHAMPOO BUSINESS IDEA</vt:lpstr>
      <vt:lpstr>Make Aloe Vera Hair Conditioner BUSINESS IDEA</vt:lpstr>
      <vt:lpstr>Zero Waste Deodorant BUSINESS IDEA</vt:lpstr>
      <vt:lpstr>Zero Waste Shaving Cream BUSINESS IDEA</vt:lpstr>
      <vt:lpstr>Are Microbeads of Plastic Polluting New Mexico’s Rio Grande?</vt:lpstr>
      <vt:lpstr>PowerPoint Presentation</vt:lpstr>
      <vt:lpstr>PowerPoint Presentation</vt:lpstr>
      <vt:lpstr>SCIENCE OF Microplastics, Microbeads, Microplastic fibers, and Nanoplastic particles in Lakes and Rivers</vt:lpstr>
      <vt:lpstr>With the strong science evidence, came the push for legislation and the Plastic &amp; Chemical industry backlash</vt:lpstr>
      <vt:lpstr>PowerPoint Presentation</vt:lpstr>
      <vt:lpstr>Science of How to Study Microplastic in our Rivers, Lakes, Oceans</vt:lpstr>
      <vt:lpstr>Question: Are there microbeads passing through Las Cruces Water Treatment plant into Rio Grande?</vt:lpstr>
      <vt:lpstr>Does Rio Grande River have microbeads pollution</vt:lpstr>
      <vt:lpstr>St. Lawrence River https://www.youtube.com/watch?v=JkQp_uNC6mk </vt:lpstr>
      <vt:lpstr>Types of Analysis Citizen Scientists doing on Rivers in Italy</vt:lpstr>
      <vt:lpstr>PowerPoint Presentation</vt:lpstr>
      <vt:lpstr>Industry’s countermeasures</vt:lpstr>
      <vt:lpstr>Students in Florida doing Field Research in Imperial Rivers</vt:lpstr>
      <vt:lpstr>Microplastics in Saint John’s Ortega River</vt:lpstr>
      <vt:lpstr>States taking action or NOT</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Boje</dc:creator>
  <cp:lastModifiedBy>David Boje</cp:lastModifiedBy>
  <cp:revision>49</cp:revision>
  <dcterms:created xsi:type="dcterms:W3CDTF">2018-09-21T17:26:02Z</dcterms:created>
  <dcterms:modified xsi:type="dcterms:W3CDTF">2018-09-24T13:55:36Z</dcterms:modified>
</cp:coreProperties>
</file>